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96" r:id="rId1"/>
  </p:sldMasterIdLst>
  <p:notesMasterIdLst>
    <p:notesMasterId r:id="rId9"/>
  </p:notesMasterIdLst>
  <p:sldIdLst>
    <p:sldId id="256" r:id="rId2"/>
    <p:sldId id="361" r:id="rId3"/>
    <p:sldId id="369" r:id="rId4"/>
    <p:sldId id="360" r:id="rId5"/>
    <p:sldId id="370" r:id="rId6"/>
    <p:sldId id="362" r:id="rId7"/>
    <p:sldId id="364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0"/>
    <p:restoredTop sz="94558"/>
  </p:normalViewPr>
  <p:slideViewPr>
    <p:cSldViewPr snapToGrid="0">
      <p:cViewPr varScale="1">
        <p:scale>
          <a:sx n="90" d="100"/>
          <a:sy n="90" d="100"/>
        </p:scale>
        <p:origin x="370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F4443DA-506C-9243-903C-F372E4267BE3}" type="datetimeFigureOut">
              <a:rPr lang="en-US" smtClean="0"/>
              <a:t>11/4/2025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99B7C7D-55A4-764B-9579-607D034583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40759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 algn="ctr">
              <a:defRPr sz="38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5194" y="4352544"/>
            <a:ext cx="6801612" cy="1239894"/>
          </a:xfrm>
          <a:noFill/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EA64-D806-43AC-9DF2-F8C432F32B4C}" type="datetimeFigureOut">
              <a:rPr lang="en-US" dirty="0"/>
              <a:t>11/4/2025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9C37B-1D36-470B-8223-D6C91242EC14}" type="datetimeFigureOut">
              <a:rPr lang="en-US" dirty="0"/>
              <a:t>11/4/2025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3112" y="937260"/>
            <a:ext cx="1298608" cy="498348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31136" y="937260"/>
            <a:ext cx="6198489" cy="498348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6F52A-A82B-47A2-A83A-8C4C91F2D59F}" type="datetimeFigureOut">
              <a:rPr lang="en-US" dirty="0"/>
              <a:t>11/4/2025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0A7B3-6521-4DCA-87E5-044747A908C1}" type="datetimeFigureOut">
              <a:rPr lang="en-US" dirty="0"/>
              <a:t>11/4/2025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>
              <a:defRPr sz="38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95194" y="4352465"/>
            <a:ext cx="6801612" cy="1265082"/>
          </a:xfrm>
        </p:spPr>
        <p:txBody>
          <a:bodyPr anchor="t" anchorCtr="1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EA64-D806-43AC-9DF2-F8C432F32B4C}" type="datetimeFigureOut">
              <a:rPr lang="en-US" dirty="0"/>
              <a:t>11/4/2025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81912" y="2638044"/>
            <a:ext cx="4271771" cy="310198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38315" y="2638044"/>
            <a:ext cx="4270247" cy="310198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134690-1557-4C89-A502-4959FE7FAD70}" type="datetimeFigureOut">
              <a:rPr lang="en-US" dirty="0"/>
              <a:t>11/4/2025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8343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83436" y="3143250"/>
            <a:ext cx="4270248" cy="259677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38316" y="3143250"/>
            <a:ext cx="4253484" cy="2596776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33831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D4976-E339-4826-83B7-FBD03F55ECF8}" type="datetimeFigureOut">
              <a:rPr lang="en-US" dirty="0"/>
              <a:t>11/4/2025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037C31-9E7A-4F99-8774-A0E530DE1A42}" type="datetimeFigureOut">
              <a:rPr lang="en-US" dirty="0"/>
              <a:t>11/4/2025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8504F-A551-4DE0-9316-4DCD1D8CC752}" type="datetimeFigureOut">
              <a:rPr lang="en-US" dirty="0"/>
              <a:t>11/4/2025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4672" y="2243828"/>
            <a:ext cx="4486656" cy="1141497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rm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36080" y="804672"/>
            <a:ext cx="4815840" cy="5248656"/>
          </a:xfrm>
        </p:spPr>
        <p:txBody>
          <a:bodyPr>
            <a:normAutofit/>
          </a:bodyPr>
          <a:lstStyle>
            <a:lvl1pPr>
              <a:defRPr sz="19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6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BE4249-C0D0-4B06-8692-E8BB871AF643}" type="datetimeFigureOut">
              <a:rPr lang="en-US" dirty="0"/>
              <a:t>11/4/2025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0" y="0"/>
            <a:ext cx="6095999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8523" y="2243828"/>
            <a:ext cx="4494998" cy="1134640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9" y="0"/>
            <a:ext cx="6102097" cy="6858000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>
                <a:solidFill>
                  <a:schemeClr val="bg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7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defRPr>
            </a:lvl1pPr>
          </a:lstStyle>
          <a:p>
            <a:fld id="{042B0DB6-F5C7-45FB-8CF3-31B45F9C2DAC}" type="datetimeFigureOut">
              <a:rPr lang="en-US" dirty="0"/>
              <a:t>11/4/2025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black">
          <a:xfrm>
            <a:off x="2231136" y="964692"/>
            <a:ext cx="7729728" cy="1188720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136" y="2638044"/>
            <a:ext cx="7729728" cy="31019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821429" y="6238816"/>
            <a:ext cx="2753746" cy="3239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fld id="{1160EA64-D806-43AC-9DF2-F8C432F32B4C}" type="datetimeFigureOut">
              <a:rPr lang="en-US" dirty="0"/>
              <a:t>11/4/2025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00200" y="6236208"/>
            <a:ext cx="5901189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58922" y="6217920"/>
            <a:ext cx="365760" cy="365760"/>
          </a:xfrm>
          <a:prstGeom prst="ellipse">
            <a:avLst/>
          </a:prstGeom>
          <a:solidFill>
            <a:srgbClr val="1D1D1D">
              <a:alpha val="70000"/>
            </a:srgbClr>
          </a:solidFill>
        </p:spPr>
        <p:txBody>
          <a:bodyPr vert="horz" lIns="18288" tIns="45720" rIns="18288" bIns="45720" rtlCol="0" anchor="ctr">
            <a:noAutofit/>
          </a:bodyPr>
          <a:lstStyle>
            <a:lvl1pPr algn="ctr">
              <a:defRPr sz="1100" spc="0" baseline="0">
                <a:solidFill>
                  <a:srgbClr val="FFFFFF"/>
                </a:solidFill>
              </a:defRPr>
            </a:lvl1pPr>
          </a:lstStyle>
          <a:p>
            <a:fld id="{8A7A6979-0714-4377-B894-6BE4C2D6E202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hf sldNum="0" hdr="0" ft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2800" kern="1200" cap="all" spc="200" baseline="0">
          <a:solidFill>
            <a:srgbClr val="262626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31286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8431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5735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882775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C1E718-3F6F-CDAF-401B-EED5949B182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16315" y="1412425"/>
            <a:ext cx="8991600" cy="1645920"/>
          </a:xfrm>
        </p:spPr>
        <p:txBody>
          <a:bodyPr>
            <a:normAutofit fontScale="90000"/>
          </a:bodyPr>
          <a:lstStyle/>
          <a:p>
            <a:r>
              <a:rPr lang="en-US" dirty="0"/>
              <a:t>Affordable HOUSING partnerships</a:t>
            </a:r>
            <a:br>
              <a:rPr lang="en-US" dirty="0"/>
            </a:br>
            <a:r>
              <a:rPr lang="en-US" dirty="0"/>
              <a:t> In the Diocese of Victoria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9B50BE9-4E21-BF13-C2D3-914421C6426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3801908"/>
            <a:ext cx="12192000" cy="1239894"/>
          </a:xfrm>
        </p:spPr>
        <p:txBody>
          <a:bodyPr>
            <a:noAutofit/>
          </a:bodyPr>
          <a:lstStyle/>
          <a:p>
            <a:r>
              <a:rPr lang="en-US" sz="2400" dirty="0"/>
              <a:t>A Partnership with</a:t>
            </a:r>
            <a:br>
              <a:rPr lang="en-US" sz="2400" dirty="0"/>
            </a:br>
            <a:r>
              <a:rPr lang="en-US" sz="2400" dirty="0"/>
              <a:t>St. Vincent de Paul, other qualified non-profits, BC Builds, </a:t>
            </a:r>
            <a:br>
              <a:rPr lang="en-US" sz="2400" dirty="0"/>
            </a:br>
            <a:r>
              <a:rPr lang="en-US" sz="2400" dirty="0"/>
              <a:t>and the Roman Catholic Diocese of Victoria</a:t>
            </a:r>
          </a:p>
          <a:p>
            <a:r>
              <a:rPr lang="en-US" sz="2400" dirty="0"/>
              <a:t>OCTOBER 2, 2024</a:t>
            </a:r>
          </a:p>
        </p:txBody>
      </p:sp>
    </p:spTree>
    <p:extLst>
      <p:ext uri="{BB962C8B-B14F-4D97-AF65-F5344CB8AC3E}">
        <p14:creationId xmlns:p14="http://schemas.microsoft.com/office/powerpoint/2010/main" val="28839946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3CE65E-56B9-BAAB-F50C-B83572F89A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Who are we HOUSING?</a:t>
            </a:r>
            <a:br>
              <a:rPr lang="en-US" dirty="0"/>
            </a:br>
            <a:r>
              <a:rPr lang="en-US" dirty="0"/>
              <a:t>(focus on ‘not for profit’ housing)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044B9E-D0B0-6B60-F06E-79C2413857F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en-CA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buFont typeface="+mj-lt"/>
              <a:buAutoNum type="arabicPeriod"/>
            </a:pP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The 20%+ of our citizens who benefit from ‘not for profit’ housing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o</a:t>
            </a: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 very low rent housing. </a:t>
            </a:r>
            <a:endParaRPr lang="en-CA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buFont typeface="+mj-lt"/>
              <a:buAutoNum type="arabicPeriod"/>
            </a:pP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Median income singles, seniors and families who will never be able to afford to rent or own a single detached house.  They benefit from renting or owning small scale multi-unit housing.  Or missing middle housing.</a:t>
            </a:r>
            <a:endParaRPr lang="en-CA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00301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3BCA76F-9862-12DC-05A0-E92F150D5B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Affordable housing definition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74A41DF5-3542-7D4E-709A-D94718FCD7E3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sz="2400" dirty="0"/>
              <a:t>Mixed income housing includes:</a:t>
            </a:r>
          </a:p>
          <a:p>
            <a:pPr lvl="1"/>
            <a:r>
              <a:rPr lang="en-US" sz="2200" dirty="0"/>
              <a:t> market rent housing</a:t>
            </a:r>
          </a:p>
          <a:p>
            <a:pPr lvl="1"/>
            <a:r>
              <a:rPr lang="en-US" sz="2200" dirty="0"/>
              <a:t>rent geared to income housing  </a:t>
            </a:r>
          </a:p>
          <a:p>
            <a:pPr lvl="1"/>
            <a:r>
              <a:rPr lang="en-US" sz="2200" dirty="0"/>
              <a:t>deeply discounted and subsidized rent housing</a:t>
            </a:r>
          </a:p>
          <a:p>
            <a:endParaRPr lang="en-US" dirty="0"/>
          </a:p>
        </p:txBody>
      </p:sp>
      <p:pic>
        <p:nvPicPr>
          <p:cNvPr id="7" name="Content Placeholder 12">
            <a:extLst>
              <a:ext uri="{FF2B5EF4-FFF2-40B4-BE49-F238E27FC236}">
                <a16:creationId xmlns:a16="http://schemas.microsoft.com/office/drawing/2014/main" id="{A2D34732-1ED4-13A2-7AA7-9B06280784DD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096000" y="2748756"/>
            <a:ext cx="3394075" cy="2545556"/>
          </a:xfrm>
          <a:prstGeom prst="rect">
            <a:avLst/>
          </a:prstGeom>
          <a:ln w="38100" cmpd="sng">
            <a:solidFill>
              <a:srgbClr val="006600"/>
            </a:solidFill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E0B38DD8-B910-8E5B-0281-44DB5123385D}"/>
              </a:ext>
            </a:extLst>
          </p:cNvPr>
          <p:cNvSpPr txBox="1"/>
          <p:nvPr/>
        </p:nvSpPr>
        <p:spPr>
          <a:xfrm>
            <a:off x="6096000" y="5372100"/>
            <a:ext cx="339407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i="1" dirty="0"/>
              <a:t>St. Clare’s Villa, St. Patrick’s Parish Victoria</a:t>
            </a:r>
          </a:p>
        </p:txBody>
      </p:sp>
    </p:spTree>
    <p:extLst>
      <p:ext uri="{BB962C8B-B14F-4D97-AF65-F5344CB8AC3E}">
        <p14:creationId xmlns:p14="http://schemas.microsoft.com/office/powerpoint/2010/main" val="38146909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85A1FABD-CBAF-E480-7E2C-502D5444DB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AFFORDABILITY ?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BA0FF23-A9C9-95F3-4759-C05DDE9236B0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algn="just"/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There is no 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perfect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policy or housing proposal that fits all sizes. Let’s not allow perfect to vanquish the good.</a:t>
            </a:r>
            <a:endParaRPr lang="en-CA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en-CA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r>
              <a:rPr lang="en-US" sz="1800" b="1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WHILE NOT EVERY HOUSE IS AFFORDABLE FOR EVERYONE,  EVERY HOUSE IS AFFORDABLE FOR SOMEONE.  </a:t>
            </a:r>
            <a:endParaRPr lang="en-CA" sz="1800" dirty="0">
              <a:solidFill>
                <a:srgbClr val="00B05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en-CA" sz="1800" dirty="0">
              <a:solidFill>
                <a:srgbClr val="00B05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en-US" dirty="0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037A7DBC-66FD-8AF2-143C-18DE59CC024D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9148" y="2638425"/>
            <a:ext cx="4135966" cy="31019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296418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A75678DF-E335-797B-64AC-536C7EA621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Opportunity in 2024:</a:t>
            </a:r>
            <a:br>
              <a:rPr lang="en-US" dirty="0"/>
            </a:br>
            <a:r>
              <a:rPr lang="en-US" dirty="0"/>
              <a:t>we HAVE COME A LONG WAY!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01ED2ED7-BCDA-35ED-4925-343A32151CED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In 2024 we have local governments approving affordable housing proposals faster and easier than in 2015</a:t>
            </a:r>
          </a:p>
          <a:p>
            <a:r>
              <a:rPr lang="en-US" dirty="0"/>
              <a:t>We have expedited approval processes that give preference to affordable housing proposals</a:t>
            </a:r>
          </a:p>
          <a:p>
            <a:r>
              <a:rPr lang="en-US" dirty="0"/>
              <a:t>And we have BC Housing and BC Builds inviting churches &amp; church-affiliated non-profit organizations to partner with them to design, build, own, and operate affordable housing</a:t>
            </a:r>
          </a:p>
        </p:txBody>
      </p:sp>
      <p:pic>
        <p:nvPicPr>
          <p:cNvPr id="9" name="Content Placeholder 10">
            <a:extLst>
              <a:ext uri="{FF2B5EF4-FFF2-40B4-BE49-F238E27FC236}">
                <a16:creationId xmlns:a16="http://schemas.microsoft.com/office/drawing/2014/main" id="{D6FA9129-A97D-9996-AE47-B8080D83006C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rcRect t="627" b="627"/>
          <a:stretch>
            <a:fillRect/>
          </a:stretch>
        </p:blipFill>
        <p:spPr>
          <a:xfrm>
            <a:off x="5936780" y="2794000"/>
            <a:ext cx="4672484" cy="29460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69200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EC9197-3818-DE88-7285-8495C20A9D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u="sng" dirty="0">
                <a:solidFill>
                  <a:srgbClr val="00B050"/>
                </a:solidFill>
              </a:rPr>
              <a:t>just say yes!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353045D-D062-A446-3449-B98325F6089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We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appeal to clergy to reuse, repurpose and redevelop church lands.  To work with your communities to sustain, retain and build congregation.  And to help with housing for those in need</a:t>
            </a:r>
          </a:p>
          <a:p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We are not asking clergy &amp; parishes to do it</a:t>
            </a:r>
          </a:p>
          <a:p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We are asking clergy &amp; parishes to allow it to be done</a:t>
            </a:r>
          </a:p>
          <a:p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It will be done through a PARTNERSHIP with BC Builds, St. Vincent de Paul and other qualified non-profits, and the Roman Catholic Diocese of Victoria</a:t>
            </a:r>
            <a:endParaRPr lang="en-CA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4616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E7FB96-09FA-0FF0-1AF8-77481291E0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00B050"/>
                </a:solidFill>
              </a:rPr>
              <a:t>Call to action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C130961-6916-F4AC-D56B-8A0E902FBAF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Meet with your community and parishioners and have a conversation. </a:t>
            </a:r>
          </a:p>
          <a:p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Shall we 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make available </a:t>
            </a: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our surplus church lands for ‘not for profit’ housing, Catholic health care, preschools / daycares, or something else?  </a:t>
            </a:r>
          </a:p>
          <a:p>
            <a:r>
              <a:rPr lang="en-CA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Shall we ask the Diocese to </a:t>
            </a:r>
            <a:r>
              <a:rPr lang="en-CA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facilitate</a:t>
            </a:r>
            <a:r>
              <a:rPr lang="en-CA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a Feasibility Study?</a:t>
            </a:r>
          </a:p>
          <a:p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THANKS!</a:t>
            </a: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</a:p>
          <a:p>
            <a:pPr algn="just"/>
            <a:endParaRPr lang="en-CA" sz="18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2057981"/>
      </p:ext>
    </p:extLst>
  </p:cSld>
  <p:clrMapOvr>
    <a:masterClrMapping/>
  </p:clrMapOvr>
</p:sld>
</file>

<file path=ppt/theme/theme1.xml><?xml version="1.0" encoding="utf-8"?>
<a:theme xmlns:a="http://schemas.openxmlformats.org/drawingml/2006/main" name="Parcel">
  <a:themeElements>
    <a:clrScheme name="Parcel">
      <a:dk1>
        <a:srgbClr val="000000"/>
      </a:dk1>
      <a:lt1>
        <a:srgbClr val="FFFFFF"/>
      </a:lt1>
      <a:dk2>
        <a:srgbClr val="4A5356"/>
      </a:dk2>
      <a:lt2>
        <a:srgbClr val="E8E3CE"/>
      </a:lt2>
      <a:accent1>
        <a:srgbClr val="F6A21D"/>
      </a:accent1>
      <a:accent2>
        <a:srgbClr val="9BAFB5"/>
      </a:accent2>
      <a:accent3>
        <a:srgbClr val="C96731"/>
      </a:accent3>
      <a:accent4>
        <a:srgbClr val="9CA383"/>
      </a:accent4>
      <a:accent5>
        <a:srgbClr val="87795D"/>
      </a:accent5>
      <a:accent6>
        <a:srgbClr val="A0988C"/>
      </a:accent6>
      <a:hlink>
        <a:srgbClr val="00B0F0"/>
      </a:hlink>
      <a:folHlink>
        <a:srgbClr val="738F97"/>
      </a:folHlink>
    </a:clrScheme>
    <a:fontScheme name="Parcel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Parcel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107000"/>
                <a:lumMod val="103000"/>
              </a:schemeClr>
            </a:gs>
            <a:gs pos="100000">
              <a:schemeClr val="phClr">
                <a:tint val="82000"/>
                <a:satMod val="109000"/>
                <a:lumMod val="103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3000"/>
                <a:lumMod val="100000"/>
              </a:schemeClr>
            </a:gs>
            <a:gs pos="100000">
              <a:schemeClr val="phClr">
                <a:shade val="93000"/>
                <a:satMod val="11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5880" dist="1524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prstMaterial="dkEdge">
            <a:bevelT w="0" h="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7000"/>
                <a:shade val="100000"/>
                <a:satMod val="185000"/>
                <a:lumMod val="120000"/>
              </a:schemeClr>
            </a:gs>
            <a:gs pos="100000">
              <a:schemeClr val="phClr">
                <a:tint val="96000"/>
                <a:shade val="95000"/>
                <a:satMod val="215000"/>
                <a:lumMod val="80000"/>
              </a:schemeClr>
            </a:gs>
          </a:gsLst>
          <a:path path="circle">
            <a:fillToRect l="50000" t="55000" r="125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cel" id="{8BEC4385-4EB9-4D53-BFB5-0EA123736B6D}" vid="{4DB32801-28C0-48B0-8C1D-A9A58613615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Parcel</Template>
  <TotalTime>10256</TotalTime>
  <Words>405</Words>
  <Application>Microsoft Office PowerPoint</Application>
  <PresentationFormat>Widescreen</PresentationFormat>
  <Paragraphs>31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Arial</vt:lpstr>
      <vt:lpstr>Calibri</vt:lpstr>
      <vt:lpstr>Gill Sans MT</vt:lpstr>
      <vt:lpstr>Times New Roman</vt:lpstr>
      <vt:lpstr>Parcel</vt:lpstr>
      <vt:lpstr>Affordable HOUSING partnerships  In the Diocese of Victoria</vt:lpstr>
      <vt:lpstr>Who are we HOUSING? (focus on ‘not for profit’ housing)</vt:lpstr>
      <vt:lpstr>Affordable housing definition</vt:lpstr>
      <vt:lpstr>WHAT IS AFFORDABILITY ?</vt:lpstr>
      <vt:lpstr>Opportunity in 2024: we HAVE COME A LONG WAY!</vt:lpstr>
      <vt:lpstr>just say yes!</vt:lpstr>
      <vt:lpstr>Call to action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Joseph Calenda</dc:creator>
  <cp:lastModifiedBy>Marie D'Souza</cp:lastModifiedBy>
  <cp:revision>9</cp:revision>
  <dcterms:created xsi:type="dcterms:W3CDTF">2024-09-14T14:35:12Z</dcterms:created>
  <dcterms:modified xsi:type="dcterms:W3CDTF">2025-11-04T19:59:40Z</dcterms:modified>
</cp:coreProperties>
</file>