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9" r:id="rId3"/>
    <p:sldId id="264" r:id="rId4"/>
    <p:sldId id="273" r:id="rId5"/>
    <p:sldId id="257" r:id="rId6"/>
    <p:sldId id="283" r:id="rId7"/>
    <p:sldId id="274" r:id="rId8"/>
    <p:sldId id="262" r:id="rId9"/>
    <p:sldId id="260" r:id="rId10"/>
    <p:sldId id="258" r:id="rId11"/>
    <p:sldId id="263" r:id="rId12"/>
    <p:sldId id="270" r:id="rId13"/>
    <p:sldId id="275" r:id="rId14"/>
    <p:sldId id="276" r:id="rId15"/>
    <p:sldId id="281" r:id="rId16"/>
    <p:sldId id="278" r:id="rId17"/>
    <p:sldId id="279" r:id="rId18"/>
    <p:sldId id="277" r:id="rId19"/>
    <p:sldId id="280" r:id="rId20"/>
    <p:sldId id="284"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63A8FB-B88D-412B-8959-C9DFCB95130C}" v="8" dt="2025-08-06T21:30:56.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49" autoAdjust="0"/>
  </p:normalViewPr>
  <p:slideViewPr>
    <p:cSldViewPr snapToGrid="0">
      <p:cViewPr varScale="1">
        <p:scale>
          <a:sx n="36" d="100"/>
          <a:sy n="36" d="100"/>
        </p:scale>
        <p:origin x="130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 Pulyk" userId="c6442b8a88a6ab4c" providerId="LiveId" clId="{07745712-C152-49FB-8DD4-E69CE3EAD0FE}"/>
    <pc:docChg chg="undo custSel modSld">
      <pc:chgData name="Bev Pulyk" userId="c6442b8a88a6ab4c" providerId="LiveId" clId="{07745712-C152-49FB-8DD4-E69CE3EAD0FE}" dt="2024-07-31T22:08:30.664" v="128" actId="14100"/>
      <pc:docMkLst>
        <pc:docMk/>
      </pc:docMkLst>
      <pc:sldChg chg="addSp modSp mod setBg modNotesTx">
        <pc:chgData name="Bev Pulyk" userId="c6442b8a88a6ab4c" providerId="LiveId" clId="{07745712-C152-49FB-8DD4-E69CE3EAD0FE}" dt="2024-07-31T22:08:30.664" v="128" actId="14100"/>
        <pc:sldMkLst>
          <pc:docMk/>
          <pc:sldMk cId="3303376080" sldId="259"/>
        </pc:sldMkLst>
      </pc:sldChg>
      <pc:sldChg chg="modSp mod">
        <pc:chgData name="Bev Pulyk" userId="c6442b8a88a6ab4c" providerId="LiveId" clId="{07745712-C152-49FB-8DD4-E69CE3EAD0FE}" dt="2024-07-31T01:18:50.214" v="18" actId="255"/>
        <pc:sldMkLst>
          <pc:docMk/>
          <pc:sldMk cId="3850545135" sldId="271"/>
        </pc:sldMkLst>
      </pc:sldChg>
    </pc:docChg>
  </pc:docChgLst>
  <pc:docChgLst>
    <pc:chgData name="Bev Pulyk" userId="c6442b8a88a6ab4c" providerId="LiveId" clId="{58B4989C-9D5C-452C-9522-E329B04257A7}"/>
    <pc:docChg chg="custSel addSld delSld modSld">
      <pc:chgData name="Bev Pulyk" userId="c6442b8a88a6ab4c" providerId="LiveId" clId="{58B4989C-9D5C-452C-9522-E329B04257A7}" dt="2024-04-16T19:23:11.982" v="1807" actId="20577"/>
      <pc:docMkLst>
        <pc:docMk/>
      </pc:docMkLst>
      <pc:sldChg chg="modNotesTx">
        <pc:chgData name="Bev Pulyk" userId="c6442b8a88a6ab4c" providerId="LiveId" clId="{58B4989C-9D5C-452C-9522-E329B04257A7}" dt="2024-04-16T16:14:54.983" v="205" actId="20577"/>
        <pc:sldMkLst>
          <pc:docMk/>
          <pc:sldMk cId="2575153229" sldId="257"/>
        </pc:sldMkLst>
      </pc:sldChg>
      <pc:sldChg chg="modNotesTx">
        <pc:chgData name="Bev Pulyk" userId="c6442b8a88a6ab4c" providerId="LiveId" clId="{58B4989C-9D5C-452C-9522-E329B04257A7}" dt="2024-04-16T16:16:57.136" v="537" actId="20577"/>
        <pc:sldMkLst>
          <pc:docMk/>
          <pc:sldMk cId="4133087605" sldId="258"/>
        </pc:sldMkLst>
      </pc:sldChg>
      <pc:sldChg chg="modNotesTx">
        <pc:chgData name="Bev Pulyk" userId="c6442b8a88a6ab4c" providerId="LiveId" clId="{58B4989C-9D5C-452C-9522-E329B04257A7}" dt="2024-04-16T16:16:09.874" v="368" actId="20577"/>
        <pc:sldMkLst>
          <pc:docMk/>
          <pc:sldMk cId="1968490988" sldId="260"/>
        </pc:sldMkLst>
      </pc:sldChg>
      <pc:sldChg chg="modSp mod modNotesTx">
        <pc:chgData name="Bev Pulyk" userId="c6442b8a88a6ab4c" providerId="LiveId" clId="{58B4989C-9D5C-452C-9522-E329B04257A7}" dt="2024-04-16T16:15:52.496" v="309" actId="20577"/>
        <pc:sldMkLst>
          <pc:docMk/>
          <pc:sldMk cId="2385519286" sldId="262"/>
        </pc:sldMkLst>
      </pc:sldChg>
      <pc:sldChg chg="modNotesTx">
        <pc:chgData name="Bev Pulyk" userId="c6442b8a88a6ab4c" providerId="LiveId" clId="{58B4989C-9D5C-452C-9522-E329B04257A7}" dt="2024-04-16T19:21:57.305" v="1776" actId="20577"/>
        <pc:sldMkLst>
          <pc:docMk/>
          <pc:sldMk cId="3938400103" sldId="263"/>
        </pc:sldMkLst>
      </pc:sldChg>
      <pc:sldChg chg="del">
        <pc:chgData name="Bev Pulyk" userId="c6442b8a88a6ab4c" providerId="LiveId" clId="{58B4989C-9D5C-452C-9522-E329B04257A7}" dt="2024-04-16T00:27:49.219" v="0" actId="47"/>
        <pc:sldMkLst>
          <pc:docMk/>
          <pc:sldMk cId="3117282355" sldId="265"/>
        </pc:sldMkLst>
      </pc:sldChg>
      <pc:sldChg chg="del">
        <pc:chgData name="Bev Pulyk" userId="c6442b8a88a6ab4c" providerId="LiveId" clId="{58B4989C-9D5C-452C-9522-E329B04257A7}" dt="2024-04-16T00:27:50.932" v="1" actId="47"/>
        <pc:sldMkLst>
          <pc:docMk/>
          <pc:sldMk cId="4002554574" sldId="266"/>
        </pc:sldMkLst>
      </pc:sldChg>
      <pc:sldChg chg="del">
        <pc:chgData name="Bev Pulyk" userId="c6442b8a88a6ab4c" providerId="LiveId" clId="{58B4989C-9D5C-452C-9522-E329B04257A7}" dt="2024-04-16T00:28:36.927" v="2" actId="47"/>
        <pc:sldMkLst>
          <pc:docMk/>
          <pc:sldMk cId="1047776694" sldId="267"/>
        </pc:sldMkLst>
      </pc:sldChg>
      <pc:sldChg chg="modNotesTx">
        <pc:chgData name="Bev Pulyk" userId="c6442b8a88a6ab4c" providerId="LiveId" clId="{58B4989C-9D5C-452C-9522-E329B04257A7}" dt="2024-04-16T19:22:21.659" v="1789" actId="20577"/>
        <pc:sldMkLst>
          <pc:docMk/>
          <pc:sldMk cId="595746550" sldId="270"/>
        </pc:sldMkLst>
      </pc:sldChg>
      <pc:sldChg chg="modSp mod modNotesTx">
        <pc:chgData name="Bev Pulyk" userId="c6442b8a88a6ab4c" providerId="LiveId" clId="{58B4989C-9D5C-452C-9522-E329B04257A7}" dt="2024-04-16T16:13:10.896" v="59" actId="20577"/>
        <pc:sldMkLst>
          <pc:docMk/>
          <pc:sldMk cId="2352466665" sldId="273"/>
        </pc:sldMkLst>
      </pc:sldChg>
      <pc:sldChg chg="modNotesTx">
        <pc:chgData name="Bev Pulyk" userId="c6442b8a88a6ab4c" providerId="LiveId" clId="{58B4989C-9D5C-452C-9522-E329B04257A7}" dt="2024-04-16T16:32:36.410" v="1710" actId="6549"/>
        <pc:sldMkLst>
          <pc:docMk/>
          <pc:sldMk cId="2293131506" sldId="275"/>
        </pc:sldMkLst>
      </pc:sldChg>
      <pc:sldChg chg="modNotesTx">
        <pc:chgData name="Bev Pulyk" userId="c6442b8a88a6ab4c" providerId="LiveId" clId="{58B4989C-9D5C-452C-9522-E329B04257A7}" dt="2024-04-16T16:29:15.933" v="1485" actId="313"/>
        <pc:sldMkLst>
          <pc:docMk/>
          <pc:sldMk cId="2155015641" sldId="276"/>
        </pc:sldMkLst>
      </pc:sldChg>
      <pc:sldChg chg="modSp mod">
        <pc:chgData name="Bev Pulyk" userId="c6442b8a88a6ab4c" providerId="LiveId" clId="{58B4989C-9D5C-452C-9522-E329B04257A7}" dt="2024-04-16T16:38:43.884" v="1767" actId="20577"/>
        <pc:sldMkLst>
          <pc:docMk/>
          <pc:sldMk cId="77692146" sldId="277"/>
        </pc:sldMkLst>
      </pc:sldChg>
      <pc:sldChg chg="modNotesTx">
        <pc:chgData name="Bev Pulyk" userId="c6442b8a88a6ab4c" providerId="LiveId" clId="{58B4989C-9D5C-452C-9522-E329B04257A7}" dt="2024-04-16T19:22:48.332" v="1792" actId="313"/>
        <pc:sldMkLst>
          <pc:docMk/>
          <pc:sldMk cId="3847308533" sldId="278"/>
        </pc:sldMkLst>
      </pc:sldChg>
      <pc:sldChg chg="modNotesTx">
        <pc:chgData name="Bev Pulyk" userId="c6442b8a88a6ab4c" providerId="LiveId" clId="{58B4989C-9D5C-452C-9522-E329B04257A7}" dt="2024-04-16T19:23:11.982" v="1807" actId="20577"/>
        <pc:sldMkLst>
          <pc:docMk/>
          <pc:sldMk cId="3701235616" sldId="279"/>
        </pc:sldMkLst>
      </pc:sldChg>
      <pc:sldChg chg="addSp delSp modSp new mod modNotesTx">
        <pc:chgData name="Bev Pulyk" userId="c6442b8a88a6ab4c" providerId="LiveId" clId="{58B4989C-9D5C-452C-9522-E329B04257A7}" dt="2024-04-16T19:22:42.282" v="1791" actId="20577"/>
        <pc:sldMkLst>
          <pc:docMk/>
          <pc:sldMk cId="949832039" sldId="281"/>
        </pc:sldMkLst>
      </pc:sldChg>
    </pc:docChg>
  </pc:docChgLst>
  <pc:docChgLst>
    <pc:chgData name="Bev Pulyk" userId="c6442b8a88a6ab4c" providerId="LiveId" clId="{F2EDEB62-933F-4D71-A605-0D16B0ED30F1}"/>
    <pc:docChg chg="custSel modSld">
      <pc:chgData name="Bev Pulyk" userId="c6442b8a88a6ab4c" providerId="LiveId" clId="{F2EDEB62-933F-4D71-A605-0D16B0ED30F1}" dt="2024-12-21T05:55:33.607" v="2" actId="207"/>
      <pc:docMkLst>
        <pc:docMk/>
      </pc:docMkLst>
      <pc:sldChg chg="modSp mod">
        <pc:chgData name="Bev Pulyk" userId="c6442b8a88a6ab4c" providerId="LiveId" clId="{F2EDEB62-933F-4D71-A605-0D16B0ED30F1}" dt="2024-12-21T05:50:20.130" v="0" actId="3626"/>
        <pc:sldMkLst>
          <pc:docMk/>
          <pc:sldMk cId="1311559078" sldId="274"/>
        </pc:sldMkLst>
      </pc:sldChg>
      <pc:sldChg chg="modSp mod">
        <pc:chgData name="Bev Pulyk" userId="c6442b8a88a6ab4c" providerId="LiveId" clId="{F2EDEB62-933F-4D71-A605-0D16B0ED30F1}" dt="2024-12-21T05:54:05.522" v="1" actId="207"/>
        <pc:sldMkLst>
          <pc:docMk/>
          <pc:sldMk cId="2293131506" sldId="275"/>
        </pc:sldMkLst>
      </pc:sldChg>
      <pc:sldChg chg="modSp mod">
        <pc:chgData name="Bev Pulyk" userId="c6442b8a88a6ab4c" providerId="LiveId" clId="{F2EDEB62-933F-4D71-A605-0D16B0ED30F1}" dt="2024-12-21T05:55:33.607" v="2" actId="207"/>
        <pc:sldMkLst>
          <pc:docMk/>
          <pc:sldMk cId="3847308533" sldId="278"/>
        </pc:sldMkLst>
      </pc:sldChg>
    </pc:docChg>
  </pc:docChgLst>
  <pc:docChgLst>
    <pc:chgData name="Bev Pulyk" userId="c6442b8a88a6ab4c" providerId="LiveId" clId="{9863A8FB-B88D-412B-8959-C9DFCB95130C}"/>
    <pc:docChg chg="custSel addSld delSld modSld">
      <pc:chgData name="Bev Pulyk" userId="c6442b8a88a6ab4c" providerId="LiveId" clId="{9863A8FB-B88D-412B-8959-C9DFCB95130C}" dt="2025-08-07T04:01:59.576" v="331" actId="20577"/>
      <pc:docMkLst>
        <pc:docMk/>
      </pc:docMkLst>
      <pc:sldChg chg="modSp mod">
        <pc:chgData name="Bev Pulyk" userId="c6442b8a88a6ab4c" providerId="LiveId" clId="{9863A8FB-B88D-412B-8959-C9DFCB95130C}" dt="2025-08-06T21:10:20.750" v="186" actId="6549"/>
        <pc:sldMkLst>
          <pc:docMk/>
          <pc:sldMk cId="2575153229" sldId="257"/>
        </pc:sldMkLst>
        <pc:spChg chg="mod">
          <ac:chgData name="Bev Pulyk" userId="c6442b8a88a6ab4c" providerId="LiveId" clId="{9863A8FB-B88D-412B-8959-C9DFCB95130C}" dt="2025-08-06T21:10:20.750" v="186" actId="6549"/>
          <ac:spMkLst>
            <pc:docMk/>
            <pc:sldMk cId="2575153229" sldId="257"/>
            <ac:spMk id="3" creationId="{07959D10-7C86-ED0D-4C2B-3DCC380BC6C9}"/>
          </ac:spMkLst>
        </pc:spChg>
      </pc:sldChg>
      <pc:sldChg chg="modSp mod modNotesTx">
        <pc:chgData name="Bev Pulyk" userId="c6442b8a88a6ab4c" providerId="LiveId" clId="{9863A8FB-B88D-412B-8959-C9DFCB95130C}" dt="2025-08-06T21:32:07.876" v="329" actId="255"/>
        <pc:sldMkLst>
          <pc:docMk/>
          <pc:sldMk cId="2385519286" sldId="262"/>
        </pc:sldMkLst>
        <pc:spChg chg="mod">
          <ac:chgData name="Bev Pulyk" userId="c6442b8a88a6ab4c" providerId="LiveId" clId="{9863A8FB-B88D-412B-8959-C9DFCB95130C}" dt="2025-08-06T21:32:07.876" v="329" actId="255"/>
          <ac:spMkLst>
            <pc:docMk/>
            <pc:sldMk cId="2385519286" sldId="262"/>
            <ac:spMk id="2" creationId="{EEC2A110-11D9-7F68-ED8B-7FB0F50A5BF2}"/>
          </ac:spMkLst>
        </pc:spChg>
        <pc:spChg chg="mod">
          <ac:chgData name="Bev Pulyk" userId="c6442b8a88a6ab4c" providerId="LiveId" clId="{9863A8FB-B88D-412B-8959-C9DFCB95130C}" dt="2025-08-06T05:42:17.999" v="98" actId="20577"/>
          <ac:spMkLst>
            <pc:docMk/>
            <pc:sldMk cId="2385519286" sldId="262"/>
            <ac:spMk id="3" creationId="{56065860-0396-02EB-540D-B3949AD4FE5D}"/>
          </ac:spMkLst>
        </pc:spChg>
      </pc:sldChg>
      <pc:sldChg chg="modSp mod">
        <pc:chgData name="Bev Pulyk" userId="c6442b8a88a6ab4c" providerId="LiveId" clId="{9863A8FB-B88D-412B-8959-C9DFCB95130C}" dt="2025-08-06T21:14:24.685" v="275" actId="27636"/>
        <pc:sldMkLst>
          <pc:docMk/>
          <pc:sldMk cId="2293131506" sldId="275"/>
        </pc:sldMkLst>
        <pc:spChg chg="mod">
          <ac:chgData name="Bev Pulyk" userId="c6442b8a88a6ab4c" providerId="LiveId" clId="{9863A8FB-B88D-412B-8959-C9DFCB95130C}" dt="2025-08-06T21:14:24.685" v="275" actId="27636"/>
          <ac:spMkLst>
            <pc:docMk/>
            <pc:sldMk cId="2293131506" sldId="275"/>
            <ac:spMk id="3" creationId="{A7A11BD2-DBD2-971A-4853-04686A3E0429}"/>
          </ac:spMkLst>
        </pc:spChg>
      </pc:sldChg>
      <pc:sldChg chg="modSp mod">
        <pc:chgData name="Bev Pulyk" userId="c6442b8a88a6ab4c" providerId="LiveId" clId="{9863A8FB-B88D-412B-8959-C9DFCB95130C}" dt="2025-08-06T21:16:26.573" v="278" actId="27636"/>
        <pc:sldMkLst>
          <pc:docMk/>
          <pc:sldMk cId="3722158592" sldId="280"/>
        </pc:sldMkLst>
        <pc:spChg chg="mod">
          <ac:chgData name="Bev Pulyk" userId="c6442b8a88a6ab4c" providerId="LiveId" clId="{9863A8FB-B88D-412B-8959-C9DFCB95130C}" dt="2025-08-06T21:16:26.573" v="278" actId="27636"/>
          <ac:spMkLst>
            <pc:docMk/>
            <pc:sldMk cId="3722158592" sldId="280"/>
            <ac:spMk id="18" creationId="{A59EF3CE-451D-F4A5-8A7C-321759C137DD}"/>
          </ac:spMkLst>
        </pc:spChg>
      </pc:sldChg>
      <pc:sldChg chg="new del">
        <pc:chgData name="Bev Pulyk" userId="c6442b8a88a6ab4c" providerId="LiveId" clId="{9863A8FB-B88D-412B-8959-C9DFCB95130C}" dt="2025-08-06T21:09:07.522" v="145" actId="47"/>
        <pc:sldMkLst>
          <pc:docMk/>
          <pc:sldMk cId="2492321471" sldId="282"/>
        </pc:sldMkLst>
      </pc:sldChg>
      <pc:sldChg chg="delSp modSp add mod setBg delDesignElem">
        <pc:chgData name="Bev Pulyk" userId="c6442b8a88a6ab4c" providerId="LiveId" clId="{9863A8FB-B88D-412B-8959-C9DFCB95130C}" dt="2025-08-07T04:01:59.576" v="331" actId="20577"/>
        <pc:sldMkLst>
          <pc:docMk/>
          <pc:sldMk cId="3164521063" sldId="283"/>
        </pc:sldMkLst>
        <pc:spChg chg="mod">
          <ac:chgData name="Bev Pulyk" userId="c6442b8a88a6ab4c" providerId="LiveId" clId="{9863A8FB-B88D-412B-8959-C9DFCB95130C}" dt="2025-08-07T04:01:59.576" v="331" actId="20577"/>
          <ac:spMkLst>
            <pc:docMk/>
            <pc:sldMk cId="3164521063" sldId="283"/>
            <ac:spMk id="3" creationId="{B3D6DBA9-0F04-FD54-A0E0-DB75F4761C93}"/>
          </ac:spMkLst>
        </pc:spChg>
        <pc:spChg chg="del">
          <ac:chgData name="Bev Pulyk" userId="c6442b8a88a6ab4c" providerId="LiveId" clId="{9863A8FB-B88D-412B-8959-C9DFCB95130C}" dt="2025-08-06T21:09:03.421" v="144"/>
          <ac:spMkLst>
            <pc:docMk/>
            <pc:sldMk cId="3164521063" sldId="283"/>
            <ac:spMk id="18" creationId="{3F088236-D655-4F88-B238-E16762358025}"/>
          </ac:spMkLst>
        </pc:spChg>
        <pc:spChg chg="del">
          <ac:chgData name="Bev Pulyk" userId="c6442b8a88a6ab4c" providerId="LiveId" clId="{9863A8FB-B88D-412B-8959-C9DFCB95130C}" dt="2025-08-06T21:09:03.421" v="144"/>
          <ac:spMkLst>
            <pc:docMk/>
            <pc:sldMk cId="3164521063" sldId="283"/>
            <ac:spMk id="20" creationId="{3DAC0C92-199E-475C-9390-119A9B027276}"/>
          </ac:spMkLst>
        </pc:spChg>
        <pc:spChg chg="del">
          <ac:chgData name="Bev Pulyk" userId="c6442b8a88a6ab4c" providerId="LiveId" clId="{9863A8FB-B88D-412B-8959-C9DFCB95130C}" dt="2025-08-06T21:09:03.421" v="144"/>
          <ac:spMkLst>
            <pc:docMk/>
            <pc:sldMk cId="3164521063" sldId="283"/>
            <ac:spMk id="22" creationId="{C4CFB339-0ED8-4FE2-9EF1-6D1375B8499B}"/>
          </ac:spMkLst>
        </pc:spChg>
        <pc:spChg chg="del">
          <ac:chgData name="Bev Pulyk" userId="c6442b8a88a6ab4c" providerId="LiveId" clId="{9863A8FB-B88D-412B-8959-C9DFCB95130C}" dt="2025-08-06T21:09:03.421" v="144"/>
          <ac:spMkLst>
            <pc:docMk/>
            <pc:sldMk cId="3164521063" sldId="283"/>
            <ac:spMk id="24" creationId="{31896C80-2069-4431-9C19-83B913734490}"/>
          </ac:spMkLst>
        </pc:spChg>
        <pc:spChg chg="del">
          <ac:chgData name="Bev Pulyk" userId="c6442b8a88a6ab4c" providerId="LiveId" clId="{9863A8FB-B88D-412B-8959-C9DFCB95130C}" dt="2025-08-06T21:09:03.421" v="144"/>
          <ac:spMkLst>
            <pc:docMk/>
            <pc:sldMk cId="3164521063" sldId="283"/>
            <ac:spMk id="26" creationId="{BF120A21-0841-4823-B0C4-28AEBCEF9B78}"/>
          </ac:spMkLst>
        </pc:spChg>
        <pc:spChg chg="del">
          <ac:chgData name="Bev Pulyk" userId="c6442b8a88a6ab4c" providerId="LiveId" clId="{9863A8FB-B88D-412B-8959-C9DFCB95130C}" dt="2025-08-06T21:09:03.421" v="144"/>
          <ac:spMkLst>
            <pc:docMk/>
            <pc:sldMk cId="3164521063" sldId="283"/>
            <ac:spMk id="28" creationId="{DBB05BAE-BBD3-4289-899F-A6851503C6B0}"/>
          </ac:spMkLst>
        </pc:spChg>
        <pc:spChg chg="del">
          <ac:chgData name="Bev Pulyk" userId="c6442b8a88a6ab4c" providerId="LiveId" clId="{9863A8FB-B88D-412B-8959-C9DFCB95130C}" dt="2025-08-06T21:09:03.421" v="144"/>
          <ac:spMkLst>
            <pc:docMk/>
            <pc:sldMk cId="3164521063" sldId="283"/>
            <ac:spMk id="30" creationId="{9874D11C-36F5-4BBE-A490-019A54E953B0}"/>
          </ac:spMkLst>
        </pc:spChg>
        <pc:cxnChg chg="del">
          <ac:chgData name="Bev Pulyk" userId="c6442b8a88a6ab4c" providerId="LiveId" clId="{9863A8FB-B88D-412B-8959-C9DFCB95130C}" dt="2025-08-06T21:09:03.421" v="144"/>
          <ac:cxnSpMkLst>
            <pc:docMk/>
            <pc:sldMk cId="3164521063" sldId="283"/>
            <ac:cxnSpMk id="14" creationId="{64FA5DFF-7FE6-4855-84E6-DFA78EE978BD}"/>
          </ac:cxnSpMkLst>
        </pc:cxnChg>
        <pc:cxnChg chg="del">
          <ac:chgData name="Bev Pulyk" userId="c6442b8a88a6ab4c" providerId="LiveId" clId="{9863A8FB-B88D-412B-8959-C9DFCB95130C}" dt="2025-08-06T21:09:03.421" v="144"/>
          <ac:cxnSpMkLst>
            <pc:docMk/>
            <pc:sldMk cId="3164521063" sldId="283"/>
            <ac:cxnSpMk id="16" creationId="{2AFD8CBA-54A3-4363-991B-B9C631BBFA74}"/>
          </ac:cxnSpMkLst>
        </pc:cxnChg>
      </pc:sldChg>
      <pc:sldChg chg="modSp add mod">
        <pc:chgData name="Bev Pulyk" userId="c6442b8a88a6ab4c" providerId="LiveId" clId="{9863A8FB-B88D-412B-8959-C9DFCB95130C}" dt="2025-08-06T21:19:37.100" v="313" actId="6549"/>
        <pc:sldMkLst>
          <pc:docMk/>
          <pc:sldMk cId="2507910028" sldId="284"/>
        </pc:sldMkLst>
        <pc:spChg chg="mod">
          <ac:chgData name="Bev Pulyk" userId="c6442b8a88a6ab4c" providerId="LiveId" clId="{9863A8FB-B88D-412B-8959-C9DFCB95130C}" dt="2025-08-06T21:16:42.228" v="288" actId="20577"/>
          <ac:spMkLst>
            <pc:docMk/>
            <pc:sldMk cId="2507910028" sldId="284"/>
            <ac:spMk id="2" creationId="{E5F50A4F-0460-4192-E0BA-DA07BDF1EEA5}"/>
          </ac:spMkLst>
        </pc:spChg>
        <pc:spChg chg="mod">
          <ac:chgData name="Bev Pulyk" userId="c6442b8a88a6ab4c" providerId="LiveId" clId="{9863A8FB-B88D-412B-8959-C9DFCB95130C}" dt="2025-08-06T21:19:37.100" v="313" actId="6549"/>
          <ac:spMkLst>
            <pc:docMk/>
            <pc:sldMk cId="2507910028" sldId="284"/>
            <ac:spMk id="3" creationId="{0F4937A2-62C8-15DD-E955-0240A7B016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D4A42-D208-48C4-B4DD-0194D75842E6}" type="datetimeFigureOut">
              <a:rPr lang="en-CA" smtClean="0"/>
              <a:t>2025-08-06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DFE44-988D-4412-97F4-7FBF6C15C1F7}" type="slidenum">
              <a:rPr lang="en-CA" smtClean="0"/>
              <a:t>‹#›</a:t>
            </a:fld>
            <a:endParaRPr lang="en-CA"/>
          </a:p>
        </p:txBody>
      </p:sp>
    </p:spTree>
    <p:extLst>
      <p:ext uri="{BB962C8B-B14F-4D97-AF65-F5344CB8AC3E}">
        <p14:creationId xmlns:p14="http://schemas.microsoft.com/office/powerpoint/2010/main" val="128759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blestudytools.com/john/passage/?q=john+11:25-2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a:t>
            </a:fld>
            <a:endParaRPr lang="en-CA"/>
          </a:p>
        </p:txBody>
      </p:sp>
    </p:spTree>
    <p:extLst>
      <p:ext uri="{BB962C8B-B14F-4D97-AF65-F5344CB8AC3E}">
        <p14:creationId xmlns:p14="http://schemas.microsoft.com/office/powerpoint/2010/main" val="288733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will be time for small groups and large group discussion.</a:t>
            </a:r>
          </a:p>
          <a:p>
            <a:endParaRPr lang="en-CA" dirty="0"/>
          </a:p>
          <a:p>
            <a:r>
              <a:rPr lang="en-CA" dirty="0"/>
              <a:t>In the small group we will follow a listening circle format – please keep this in mind when we speak</a:t>
            </a:r>
          </a:p>
        </p:txBody>
      </p:sp>
      <p:sp>
        <p:nvSpPr>
          <p:cNvPr id="4" name="Slide Number Placeholder 3"/>
          <p:cNvSpPr>
            <a:spLocks noGrp="1"/>
          </p:cNvSpPr>
          <p:nvPr>
            <p:ph type="sldNum" sz="quarter" idx="5"/>
          </p:nvPr>
        </p:nvSpPr>
        <p:spPr/>
        <p:txBody>
          <a:bodyPr/>
          <a:lstStyle/>
          <a:p>
            <a:fld id="{40CDFE44-988D-4412-97F4-7FBF6C15C1F7}" type="slidenum">
              <a:rPr lang="en-CA" smtClean="0"/>
              <a:t>10</a:t>
            </a:fld>
            <a:endParaRPr lang="en-CA"/>
          </a:p>
        </p:txBody>
      </p:sp>
    </p:spTree>
    <p:extLst>
      <p:ext uri="{BB962C8B-B14F-4D97-AF65-F5344CB8AC3E}">
        <p14:creationId xmlns:p14="http://schemas.microsoft.com/office/powerpoint/2010/main" val="152811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the first part begins with a scripture passage to start with to set the tone for the learning that will take place</a:t>
            </a:r>
          </a:p>
          <a:p>
            <a:endParaRPr lang="en-CA" dirty="0"/>
          </a:p>
          <a:p>
            <a:r>
              <a:rPr lang="en-CA" dirty="0"/>
              <a:t>Turn to page 26 – focus questions.</a:t>
            </a:r>
          </a:p>
          <a:p>
            <a:endParaRPr lang="en-CA" dirty="0"/>
          </a:p>
          <a:p>
            <a:r>
              <a:rPr lang="en-CA" dirty="0"/>
              <a:t>Take 3-4 minutes to reflect on your own on those questions, then we will share in small groups</a:t>
            </a:r>
          </a:p>
        </p:txBody>
      </p:sp>
      <p:sp>
        <p:nvSpPr>
          <p:cNvPr id="4" name="Slide Number Placeholder 3"/>
          <p:cNvSpPr>
            <a:spLocks noGrp="1"/>
          </p:cNvSpPr>
          <p:nvPr>
            <p:ph type="sldNum" sz="quarter" idx="5"/>
          </p:nvPr>
        </p:nvSpPr>
        <p:spPr/>
        <p:txBody>
          <a:bodyPr/>
          <a:lstStyle/>
          <a:p>
            <a:fld id="{40CDFE44-988D-4412-97F4-7FBF6C15C1F7}" type="slidenum">
              <a:rPr lang="en-CA" smtClean="0"/>
              <a:t>11</a:t>
            </a:fld>
            <a:endParaRPr lang="en-CA"/>
          </a:p>
        </p:txBody>
      </p:sp>
    </p:spTree>
    <p:extLst>
      <p:ext uri="{BB962C8B-B14F-4D97-AF65-F5344CB8AC3E}">
        <p14:creationId xmlns:p14="http://schemas.microsoft.com/office/powerpoint/2010/main" val="160511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Turn to page 26 – focus questions.</a:t>
            </a:r>
          </a:p>
          <a:p>
            <a:endParaRPr lang="en-CA" dirty="0"/>
          </a:p>
          <a:p>
            <a:r>
              <a:rPr lang="en-CA" dirty="0"/>
              <a:t>Take </a:t>
            </a:r>
            <a:r>
              <a:rPr lang="en-CA" b="1" dirty="0"/>
              <a:t>3-4 minutes </a:t>
            </a:r>
            <a:r>
              <a:rPr lang="en-CA" dirty="0"/>
              <a:t>to reflect on your own on those questions, then we will share in small groups </a:t>
            </a:r>
          </a:p>
          <a:p>
            <a:endParaRPr lang="en-CA" dirty="0"/>
          </a:p>
          <a:p>
            <a:r>
              <a:rPr lang="en-CA" dirty="0"/>
              <a:t>Reflect on the reading – what word, phrase or image from the Gospel  struck you  or reminded you or spoke to you your lived experience</a:t>
            </a:r>
          </a:p>
          <a:p>
            <a:endParaRPr lang="en-CA" dirty="0"/>
          </a:p>
          <a:p>
            <a:r>
              <a:rPr lang="en-CA" dirty="0"/>
              <a:t>Small group – </a:t>
            </a:r>
            <a:r>
              <a:rPr lang="en-CA" b="1" dirty="0"/>
              <a:t>5 minutes – </a:t>
            </a:r>
            <a:r>
              <a:rPr lang="en-CA" b="0" dirty="0"/>
              <a:t>feel free to share anything that you reflected on and that you might want to share with others</a:t>
            </a:r>
          </a:p>
          <a:p>
            <a:endParaRPr lang="en-CA" b="0" dirty="0"/>
          </a:p>
          <a:p>
            <a:r>
              <a:rPr lang="en-CA" b="0" dirty="0"/>
              <a:t>Large groups – </a:t>
            </a:r>
            <a:r>
              <a:rPr lang="en-CA" b="1" dirty="0"/>
              <a:t>3 minutes – </a:t>
            </a:r>
            <a:r>
              <a:rPr lang="en-CA" b="0" dirty="0"/>
              <a:t>bring to close identifying one or two things that was shared during the table discussion</a:t>
            </a:r>
            <a:endParaRPr lang="en-CA" b="1" dirty="0"/>
          </a:p>
          <a:p>
            <a:endParaRPr lang="en-CA" b="1" dirty="0"/>
          </a:p>
          <a:p>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12</a:t>
            </a:fld>
            <a:endParaRPr lang="en-CA"/>
          </a:p>
        </p:txBody>
      </p:sp>
    </p:spTree>
    <p:extLst>
      <p:ext uri="{BB962C8B-B14F-4D97-AF65-F5344CB8AC3E}">
        <p14:creationId xmlns:p14="http://schemas.microsoft.com/office/powerpoint/2010/main" val="4035450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video (about 6 minutes) will introduce you to two important concepts:</a:t>
            </a:r>
          </a:p>
          <a:p>
            <a:pPr marL="228600" indent="-228600">
              <a:buFont typeface="+mj-lt"/>
              <a:buAutoNum type="arabicPeriod"/>
            </a:pPr>
            <a:r>
              <a:rPr lang="en-CA" dirty="0"/>
              <a:t>A Christian perspective of life</a:t>
            </a:r>
          </a:p>
          <a:p>
            <a:pPr marL="228600" indent="-228600">
              <a:buFont typeface="+mj-lt"/>
              <a:buAutoNum type="arabicPeriod"/>
            </a:pPr>
            <a:r>
              <a:rPr lang="en-CA" dirty="0"/>
              <a:t>A Christian perspective of death</a:t>
            </a:r>
          </a:p>
        </p:txBody>
      </p:sp>
      <p:sp>
        <p:nvSpPr>
          <p:cNvPr id="4" name="Slide Number Placeholder 3"/>
          <p:cNvSpPr>
            <a:spLocks noGrp="1"/>
          </p:cNvSpPr>
          <p:nvPr>
            <p:ph type="sldNum" sz="quarter" idx="5"/>
          </p:nvPr>
        </p:nvSpPr>
        <p:spPr/>
        <p:txBody>
          <a:bodyPr/>
          <a:lstStyle/>
          <a:p>
            <a:fld id="{40CDFE44-988D-4412-97F4-7FBF6C15C1F7}" type="slidenum">
              <a:rPr lang="en-CA" smtClean="0"/>
              <a:t>13</a:t>
            </a:fld>
            <a:endParaRPr lang="en-CA"/>
          </a:p>
        </p:txBody>
      </p:sp>
    </p:spTree>
    <p:extLst>
      <p:ext uri="{BB962C8B-B14F-4D97-AF65-F5344CB8AC3E}">
        <p14:creationId xmlns:p14="http://schemas.microsoft.com/office/powerpoint/2010/main" val="322728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Turn to page 30 – focus questions. </a:t>
            </a:r>
          </a:p>
          <a:p>
            <a:r>
              <a:rPr lang="en-CA" dirty="0"/>
              <a:t>Video script is on pages 27-29</a:t>
            </a:r>
          </a:p>
          <a:p>
            <a:endParaRPr lang="en-CA" dirty="0"/>
          </a:p>
          <a:p>
            <a:r>
              <a:rPr lang="en-CA" dirty="0"/>
              <a:t>Take </a:t>
            </a:r>
            <a:r>
              <a:rPr lang="en-CA" b="1" dirty="0"/>
              <a:t>10 minutes </a:t>
            </a:r>
            <a:r>
              <a:rPr lang="en-CA" dirty="0"/>
              <a:t>to reflect on your own on those questions, then we will share in small groups </a:t>
            </a:r>
          </a:p>
          <a:p>
            <a:endParaRPr lang="en-CA" dirty="0"/>
          </a:p>
          <a:p>
            <a:r>
              <a:rPr lang="en-CA" dirty="0"/>
              <a:t>Small group – </a:t>
            </a:r>
            <a:r>
              <a:rPr lang="en-CA" b="1" dirty="0"/>
              <a:t>15-20 minutes – </a:t>
            </a:r>
            <a:r>
              <a:rPr lang="en-CA" b="0" dirty="0"/>
              <a:t>feel free to share anything that you reflected on from the guiding questions</a:t>
            </a:r>
          </a:p>
          <a:p>
            <a:endParaRPr lang="en-CA" b="0" dirty="0"/>
          </a:p>
          <a:p>
            <a:r>
              <a:rPr lang="en-CA" b="0" dirty="0"/>
              <a:t>Large groups – </a:t>
            </a:r>
            <a:r>
              <a:rPr lang="en-CA" b="1" dirty="0"/>
              <a:t>5 minutes – </a:t>
            </a:r>
            <a:r>
              <a:rPr lang="en-CA" b="0" dirty="0"/>
              <a:t>bring to close identifying one or two things that was shared during the table discussion</a:t>
            </a:r>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14</a:t>
            </a:fld>
            <a:endParaRPr lang="en-CA"/>
          </a:p>
        </p:txBody>
      </p:sp>
    </p:spTree>
    <p:extLst>
      <p:ext uri="{BB962C8B-B14F-4D97-AF65-F5344CB8AC3E}">
        <p14:creationId xmlns:p14="http://schemas.microsoft.com/office/powerpoint/2010/main" val="2380092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5-10 minutes</a:t>
            </a:r>
          </a:p>
        </p:txBody>
      </p:sp>
      <p:sp>
        <p:nvSpPr>
          <p:cNvPr id="4" name="Slide Number Placeholder 3"/>
          <p:cNvSpPr>
            <a:spLocks noGrp="1"/>
          </p:cNvSpPr>
          <p:nvPr>
            <p:ph type="sldNum" sz="quarter" idx="5"/>
          </p:nvPr>
        </p:nvSpPr>
        <p:spPr/>
        <p:txBody>
          <a:bodyPr/>
          <a:lstStyle/>
          <a:p>
            <a:fld id="{40CDFE44-988D-4412-97F4-7FBF6C15C1F7}" type="slidenum">
              <a:rPr lang="en-CA" smtClean="0"/>
              <a:t>15</a:t>
            </a:fld>
            <a:endParaRPr lang="en-CA"/>
          </a:p>
        </p:txBody>
      </p:sp>
    </p:spTree>
    <p:extLst>
      <p:ext uri="{BB962C8B-B14F-4D97-AF65-F5344CB8AC3E}">
        <p14:creationId xmlns:p14="http://schemas.microsoft.com/office/powerpoint/2010/main" val="27689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video (7 minutes) introduces you to medical questions about palliative care</a:t>
            </a:r>
          </a:p>
          <a:p>
            <a:pPr marL="228600" indent="-228600">
              <a:buFont typeface="+mj-lt"/>
              <a:buAutoNum type="arabicPeriod"/>
            </a:pPr>
            <a:r>
              <a:rPr lang="en-CA" dirty="0"/>
              <a:t>How do people die</a:t>
            </a:r>
          </a:p>
          <a:p>
            <a:pPr marL="228600" indent="-228600">
              <a:buFont typeface="+mj-lt"/>
              <a:buAutoNum type="arabicPeriod"/>
            </a:pPr>
            <a:r>
              <a:rPr lang="en-CA" dirty="0"/>
              <a:t>What is palliative care</a:t>
            </a:r>
          </a:p>
          <a:p>
            <a:pPr marL="228600" indent="-228600">
              <a:buFont typeface="+mj-lt"/>
              <a:buAutoNum type="arabicPeriod"/>
            </a:pPr>
            <a:r>
              <a:rPr lang="en-CA" dirty="0"/>
              <a:t>Illness trajectory (rapid or prolonged decline)</a:t>
            </a:r>
          </a:p>
          <a:p>
            <a:pPr marL="228600" indent="-228600">
              <a:buFont typeface="+mj-lt"/>
              <a:buAutoNum type="arabicPeriod"/>
            </a:pPr>
            <a:r>
              <a:rPr lang="en-CA" dirty="0"/>
              <a:t>Withdrawal and withholding treatment</a:t>
            </a:r>
          </a:p>
        </p:txBody>
      </p:sp>
      <p:sp>
        <p:nvSpPr>
          <p:cNvPr id="4" name="Slide Number Placeholder 3"/>
          <p:cNvSpPr>
            <a:spLocks noGrp="1"/>
          </p:cNvSpPr>
          <p:nvPr>
            <p:ph type="sldNum" sz="quarter" idx="5"/>
          </p:nvPr>
        </p:nvSpPr>
        <p:spPr/>
        <p:txBody>
          <a:bodyPr/>
          <a:lstStyle/>
          <a:p>
            <a:fld id="{40CDFE44-988D-4412-97F4-7FBF6C15C1F7}" type="slidenum">
              <a:rPr lang="en-CA" smtClean="0"/>
              <a:t>16</a:t>
            </a:fld>
            <a:endParaRPr lang="en-CA"/>
          </a:p>
        </p:txBody>
      </p:sp>
    </p:spTree>
    <p:extLst>
      <p:ext uri="{BB962C8B-B14F-4D97-AF65-F5344CB8AC3E}">
        <p14:creationId xmlns:p14="http://schemas.microsoft.com/office/powerpoint/2010/main" val="3062062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Turn to page 39 – focus questions. </a:t>
            </a:r>
          </a:p>
          <a:p>
            <a:r>
              <a:rPr lang="en-CA" dirty="0"/>
              <a:t>Video script is on pages 31-34</a:t>
            </a:r>
          </a:p>
          <a:p>
            <a:r>
              <a:rPr lang="en-CA" dirty="0"/>
              <a:t>Illness trajectory is pages 35-38</a:t>
            </a:r>
          </a:p>
          <a:p>
            <a:endParaRPr lang="en-CA" dirty="0"/>
          </a:p>
          <a:p>
            <a:r>
              <a:rPr lang="en-CA" dirty="0"/>
              <a:t>Take </a:t>
            </a:r>
            <a:r>
              <a:rPr lang="en-CA" b="1" dirty="0"/>
              <a:t>5-7 minutes </a:t>
            </a:r>
            <a:r>
              <a:rPr lang="en-CA" dirty="0"/>
              <a:t>to reflect on your own on those questions, then we will share in small groups </a:t>
            </a:r>
          </a:p>
          <a:p>
            <a:endParaRPr lang="en-CA" dirty="0"/>
          </a:p>
          <a:p>
            <a:r>
              <a:rPr lang="en-CA" dirty="0"/>
              <a:t>Small group – </a:t>
            </a:r>
            <a:r>
              <a:rPr lang="en-CA" b="1" dirty="0"/>
              <a:t>10-15 minutes – </a:t>
            </a:r>
            <a:r>
              <a:rPr lang="en-CA" b="0" dirty="0"/>
              <a:t>feel free to share anything that you reflected on from the guiding questions</a:t>
            </a:r>
          </a:p>
          <a:p>
            <a:endParaRPr lang="en-CA" b="0" dirty="0"/>
          </a:p>
          <a:p>
            <a:r>
              <a:rPr lang="en-CA" b="0" dirty="0"/>
              <a:t>Large groups – </a:t>
            </a:r>
            <a:r>
              <a:rPr lang="en-CA" b="1" dirty="0"/>
              <a:t>5 minutes – </a:t>
            </a:r>
            <a:r>
              <a:rPr lang="en-CA" b="0" dirty="0"/>
              <a:t>bring to close identifying one or two things that was shared during the table discussion</a:t>
            </a:r>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17</a:t>
            </a:fld>
            <a:endParaRPr lang="en-CA"/>
          </a:p>
        </p:txBody>
      </p:sp>
    </p:spTree>
    <p:extLst>
      <p:ext uri="{BB962C8B-B14F-4D97-AF65-F5344CB8AC3E}">
        <p14:creationId xmlns:p14="http://schemas.microsoft.com/office/powerpoint/2010/main" val="4175444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18</a:t>
            </a:fld>
            <a:endParaRPr lang="en-CA"/>
          </a:p>
        </p:txBody>
      </p:sp>
    </p:spTree>
    <p:extLst>
      <p:ext uri="{BB962C8B-B14F-4D97-AF65-F5344CB8AC3E}">
        <p14:creationId xmlns:p14="http://schemas.microsoft.com/office/powerpoint/2010/main" val="952458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19</a:t>
            </a:fld>
            <a:endParaRPr lang="en-CA"/>
          </a:p>
        </p:txBody>
      </p:sp>
    </p:spTree>
    <p:extLst>
      <p:ext uri="{BB962C8B-B14F-4D97-AF65-F5344CB8AC3E}">
        <p14:creationId xmlns:p14="http://schemas.microsoft.com/office/powerpoint/2010/main" val="316782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dirty="0"/>
              <a:t>Welcome everyone and Introduce self</a:t>
            </a:r>
          </a:p>
          <a:p>
            <a:pPr marL="0" indent="0">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2. Lead territorial acknowledgement (adjust for the part of the diocese you are presenting in)</a:t>
            </a:r>
            <a:br>
              <a:rPr lang="en-CA" dirty="0"/>
            </a:br>
            <a:r>
              <a:rPr lang="en-US" sz="1200" b="0" i="1" dirty="0">
                <a:solidFill>
                  <a:srgbClr val="58585B"/>
                </a:solidFill>
                <a:effectLst/>
                <a:latin typeface="Calibri" panose="020F0502020204030204" pitchFamily="34" charset="0"/>
                <a:cs typeface="Calibri" panose="020F0502020204030204" pitchFamily="34" charset="0"/>
              </a:rPr>
              <a:t>We acknowledge and respect the Lekwungen-speaking Peoples on whose traditional territories we gather today and the Songhees, Esquimalt and WSANEC peoples whose historical relationships with the land continue to this day.</a:t>
            </a:r>
            <a:endParaRPr lang="en-CA" sz="1200" i="1" dirty="0">
              <a:latin typeface="Cardo"/>
              <a:cs typeface="Calibri" panose="020F0502020204030204" pitchFamily="34" charset="0"/>
            </a:endParaRPr>
          </a:p>
          <a:p>
            <a:endParaRPr lang="en-CA" dirty="0"/>
          </a:p>
          <a:p>
            <a:r>
              <a:rPr lang="en-CA" dirty="0"/>
              <a:t>3. Have everyone introduce themselves</a:t>
            </a:r>
          </a:p>
          <a:p>
            <a:r>
              <a:rPr lang="en-CA" dirty="0"/>
              <a:t>4. Move to opening prayer</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2</a:t>
            </a:fld>
            <a:endParaRPr lang="en-CA"/>
          </a:p>
        </p:txBody>
      </p:sp>
    </p:spTree>
    <p:extLst>
      <p:ext uri="{BB962C8B-B14F-4D97-AF65-F5344CB8AC3E}">
        <p14:creationId xmlns:p14="http://schemas.microsoft.com/office/powerpoint/2010/main" val="3987885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You may have received or will be receiving a letter from Bishop Gary with further details on this.</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20</a:t>
            </a:fld>
            <a:endParaRPr lang="en-CA"/>
          </a:p>
        </p:txBody>
      </p:sp>
    </p:spTree>
    <p:extLst>
      <p:ext uri="{BB962C8B-B14F-4D97-AF65-F5344CB8AC3E}">
        <p14:creationId xmlns:p14="http://schemas.microsoft.com/office/powerpoint/2010/main" val="1262352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0342AD-A1E0-4308-B6A0-4B414A88C4BD}" type="slidenum">
              <a:rPr lang="en-CA" smtClean="0"/>
              <a:t>21</a:t>
            </a:fld>
            <a:endParaRPr lang="en-CA"/>
          </a:p>
        </p:txBody>
      </p:sp>
    </p:spTree>
    <p:extLst>
      <p:ext uri="{BB962C8B-B14F-4D97-AF65-F5344CB8AC3E}">
        <p14:creationId xmlns:p14="http://schemas.microsoft.com/office/powerpoint/2010/main" val="160400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0342AD-A1E0-4308-B6A0-4B414A88C4BD}" type="slidenum">
              <a:rPr lang="en-CA" smtClean="0"/>
              <a:t>3</a:t>
            </a:fld>
            <a:endParaRPr lang="en-CA"/>
          </a:p>
        </p:txBody>
      </p:sp>
    </p:spTree>
    <p:extLst>
      <p:ext uri="{BB962C8B-B14F-4D97-AF65-F5344CB8AC3E}">
        <p14:creationId xmlns:p14="http://schemas.microsoft.com/office/powerpoint/2010/main" val="188146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highlight>
                  <a:srgbClr val="FFFFFF"/>
                </a:highlight>
                <a:latin typeface="Google Sans"/>
              </a:rPr>
              <a:t>Our Father, Who art in heaven, Hallowed be Thy Name. </a:t>
            </a:r>
          </a:p>
          <a:p>
            <a:r>
              <a:rPr lang="en-US" b="0" i="0" dirty="0">
                <a:solidFill>
                  <a:srgbClr val="474747"/>
                </a:solidFill>
                <a:effectLst/>
                <a:highlight>
                  <a:srgbClr val="FFFFFF"/>
                </a:highlight>
                <a:latin typeface="Google Sans"/>
              </a:rPr>
              <a:t>Thy Kingdom come, Thy Will be done, On earth as it is in Heaven. </a:t>
            </a:r>
          </a:p>
          <a:p>
            <a:r>
              <a:rPr lang="en-US" b="0" i="0" dirty="0">
                <a:solidFill>
                  <a:srgbClr val="474747"/>
                </a:solidFill>
                <a:effectLst/>
                <a:highlight>
                  <a:srgbClr val="FFFFFF"/>
                </a:highlight>
                <a:latin typeface="Google Sans"/>
              </a:rPr>
              <a:t>Give us this day, our daily bread, And forgive us our trespasses, as we forgive those who trespass against us. </a:t>
            </a:r>
          </a:p>
          <a:p>
            <a:r>
              <a:rPr lang="en-US" b="0" i="0" dirty="0">
                <a:solidFill>
                  <a:srgbClr val="474747"/>
                </a:solidFill>
                <a:effectLst/>
                <a:highlight>
                  <a:srgbClr val="FFFFFF"/>
                </a:highlight>
                <a:latin typeface="Google Sans"/>
              </a:rPr>
              <a:t>And lead us not into temptation, but deliver us from evil.</a:t>
            </a:r>
          </a:p>
          <a:p>
            <a:r>
              <a:rPr lang="en-US" b="0" i="0" dirty="0">
                <a:solidFill>
                  <a:srgbClr val="474747"/>
                </a:solidFill>
                <a:effectLst/>
                <a:highlight>
                  <a:srgbClr val="FFFFFF"/>
                </a:highlight>
                <a:latin typeface="Google Sans"/>
              </a:rPr>
              <a:t>Amen</a:t>
            </a:r>
            <a:endParaRPr lang="en-CA" dirty="0"/>
          </a:p>
        </p:txBody>
      </p:sp>
      <p:sp>
        <p:nvSpPr>
          <p:cNvPr id="4" name="Slide Number Placeholder 3"/>
          <p:cNvSpPr>
            <a:spLocks noGrp="1"/>
          </p:cNvSpPr>
          <p:nvPr>
            <p:ph type="sldNum" sz="quarter" idx="10"/>
          </p:nvPr>
        </p:nvSpPr>
        <p:spPr/>
        <p:txBody>
          <a:bodyPr/>
          <a:lstStyle/>
          <a:p>
            <a:fld id="{6D9CEE77-C218-40FA-ABE7-8AFC1D13FFE6}" type="slidenum">
              <a:rPr lang="en-CA" smtClean="0"/>
              <a:t>4</a:t>
            </a:fld>
            <a:endParaRPr lang="en-CA" dirty="0"/>
          </a:p>
        </p:txBody>
      </p:sp>
    </p:spTree>
    <p:extLst>
      <p:ext uri="{BB962C8B-B14F-4D97-AF65-F5344CB8AC3E}">
        <p14:creationId xmlns:p14="http://schemas.microsoft.com/office/powerpoint/2010/main" val="64226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 people read on their own</a:t>
            </a:r>
          </a:p>
          <a:p>
            <a:endParaRPr lang="en-CA" dirty="0"/>
          </a:p>
          <a:p>
            <a:r>
              <a:rPr lang="en-CA" dirty="0"/>
              <a:t>The diocese created a video that Bishop Gary would like people to watch as an introduction to the course</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5</a:t>
            </a:fld>
            <a:endParaRPr lang="en-CA"/>
          </a:p>
        </p:txBody>
      </p:sp>
    </p:spTree>
    <p:extLst>
      <p:ext uri="{BB962C8B-B14F-4D97-AF65-F5344CB8AC3E}">
        <p14:creationId xmlns:p14="http://schemas.microsoft.com/office/powerpoint/2010/main" val="109241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Death is not the end, only the end of our earthly bodies.</a:t>
            </a:r>
          </a:p>
          <a:p>
            <a:r>
              <a:rPr lang="en-CA" dirty="0"/>
              <a:t>Life is transitional .. From the womb to the world… from the world to eternal life.</a:t>
            </a:r>
          </a:p>
          <a:p>
            <a:endParaRPr lang="en-CA" dirty="0"/>
          </a:p>
          <a:p>
            <a:r>
              <a:rPr lang="en-US" sz="1200" b="1" i="0" kern="1200" dirty="0">
                <a:solidFill>
                  <a:schemeClr val="tx1"/>
                </a:solidFill>
                <a:effectLst/>
                <a:latin typeface="+mn-lt"/>
                <a:ea typeface="+mn-ea"/>
                <a:cs typeface="+mn-cs"/>
              </a:rPr>
              <a:t>John 11:25-26</a:t>
            </a:r>
          </a:p>
          <a:p>
            <a:r>
              <a:rPr lang="en-US" sz="1200" b="0" i="0" kern="1200" dirty="0">
                <a:solidFill>
                  <a:schemeClr val="tx1"/>
                </a:solidFill>
                <a:effectLst/>
                <a:latin typeface="+mn-lt"/>
                <a:ea typeface="+mn-ea"/>
                <a:cs typeface="+mn-cs"/>
              </a:rPr>
              <a:t>"Jesus said to her, 'I am the resurrection and the life. Those who believe in me, even though they die, will live, and everyone who lives and believes in me will never die.</a:t>
            </a:r>
            <a:r>
              <a:rPr lang="en-US" sz="1200" b="0" i="0" kern="1200" dirty="0">
                <a:solidFill>
                  <a:schemeClr val="tx1"/>
                </a:solidFill>
                <a:effectLst/>
                <a:latin typeface="+mn-lt"/>
                <a:ea typeface="+mn-ea"/>
                <a:cs typeface="+mn-cs"/>
                <a:hlinkClick r:id="rId3"/>
              </a:rPr>
              <a:t>’</a:t>
            </a:r>
            <a:r>
              <a:rPr lang="en-US" sz="1200" b="0" i="0" kern="1200" dirty="0">
                <a:solidFill>
                  <a:schemeClr val="tx1"/>
                </a:solidFill>
                <a:effectLst/>
                <a:latin typeface="+mn-lt"/>
                <a:ea typeface="+mn-ea"/>
                <a:cs typeface="+mn-cs"/>
              </a:rPr>
              <a:t> ”</a:t>
            </a:r>
          </a:p>
          <a:p>
            <a:endParaRPr lang="en-US" sz="1200" b="1" i="0" kern="1200" dirty="0">
              <a:solidFill>
                <a:schemeClr val="tx1"/>
              </a:solidFill>
              <a:effectLst/>
              <a:latin typeface="+mn-lt"/>
              <a:ea typeface="+mn-ea"/>
              <a:cs typeface="+mn-cs"/>
              <a:hlinkClick r:id="rId3"/>
            </a:endParaRPr>
          </a:p>
          <a:p>
            <a:r>
              <a:rPr lang="en-US" sz="1200" b="1" i="0" kern="1200" dirty="0">
                <a:solidFill>
                  <a:schemeClr val="tx1"/>
                </a:solidFill>
                <a:effectLst/>
                <a:latin typeface="+mn-lt"/>
                <a:ea typeface="+mn-ea"/>
                <a:cs typeface="+mn-cs"/>
              </a:rPr>
              <a:t>John 5:24</a:t>
            </a:r>
          </a:p>
          <a:p>
            <a:r>
              <a:rPr lang="en-US" sz="1200" b="0" i="0" kern="1200" dirty="0">
                <a:solidFill>
                  <a:schemeClr val="tx1"/>
                </a:solidFill>
                <a:effectLst/>
                <a:latin typeface="+mn-lt"/>
                <a:ea typeface="+mn-ea"/>
                <a:cs typeface="+mn-cs"/>
              </a:rPr>
              <a:t>"I tell you the truth, whoever hears my word and believes him who sent me has eternal life and will not be condemned; he has crossed over from death to life."</a:t>
            </a:r>
          </a:p>
          <a:p>
            <a:endParaRPr lang="en-US" sz="1200" b="1" i="0" kern="1200" dirty="0">
              <a:solidFill>
                <a:srgbClr val="467886"/>
              </a:solidFill>
              <a:effectLst/>
              <a:latin typeface="+mn-lt"/>
              <a:ea typeface="+mn-ea"/>
              <a:cs typeface="+mn-cs"/>
              <a:hlinkClick r:id="rId3">
                <a:extLst>
                  <a:ext uri="{A12FA001-AC4F-418D-AE19-62706E023703}">
                    <ahyp:hlinkClr xmlns:ahyp="http://schemas.microsoft.com/office/drawing/2018/hyperlinkcolor" val="tx"/>
                  </a:ext>
                </a:extLst>
              </a:hlinkClick>
            </a:endParaRPr>
          </a:p>
          <a:p>
            <a:r>
              <a:rPr lang="en-US" sz="1200" b="1" i="0"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John 11:25-26</a:t>
            </a:r>
            <a:r>
              <a:rPr lang="en-US" sz="1200" b="1"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Jesus said to her, “I am the resurrection</a:t>
            </a:r>
            <a:r>
              <a:rPr lang="en-US" sz="1200" b="0" i="0" u="non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the life. Whoever believes in me, though he die, yet shall he live, and everyone who lives and believes in me shall never die.</a:t>
            </a:r>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6</a:t>
            </a:fld>
            <a:endParaRPr lang="en-CA"/>
          </a:p>
        </p:txBody>
      </p:sp>
    </p:spTree>
    <p:extLst>
      <p:ext uri="{BB962C8B-B14F-4D97-AF65-F5344CB8AC3E}">
        <p14:creationId xmlns:p14="http://schemas.microsoft.com/office/powerpoint/2010/main" val="220246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7</a:t>
            </a:fld>
            <a:endParaRPr lang="en-CA"/>
          </a:p>
        </p:txBody>
      </p:sp>
    </p:spTree>
    <p:extLst>
      <p:ext uri="{BB962C8B-B14F-4D97-AF65-F5344CB8AC3E}">
        <p14:creationId xmlns:p14="http://schemas.microsoft.com/office/powerpoint/2010/main" val="1503368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NOTE: brackets in module is Bishop’s preferred wording</a:t>
            </a:r>
          </a:p>
          <a:p>
            <a:endParaRPr lang="en-CA"/>
          </a:p>
          <a:p>
            <a:r>
              <a:rPr lang="en-CA" dirty="0"/>
              <a:t>The course includes 4 sessions  (once a week for 4 weeks – or could be twice a week for 2 weeks)</a:t>
            </a:r>
          </a:p>
          <a:p>
            <a:endParaRPr lang="en-CA" dirty="0"/>
          </a:p>
          <a:p>
            <a:r>
              <a:rPr lang="en-CA" dirty="0"/>
              <a:t>Today we will work through model one.</a:t>
            </a:r>
          </a:p>
        </p:txBody>
      </p:sp>
      <p:sp>
        <p:nvSpPr>
          <p:cNvPr id="4" name="Slide Number Placeholder 3"/>
          <p:cNvSpPr>
            <a:spLocks noGrp="1"/>
          </p:cNvSpPr>
          <p:nvPr>
            <p:ph type="sldNum" sz="quarter" idx="5"/>
          </p:nvPr>
        </p:nvSpPr>
        <p:spPr/>
        <p:txBody>
          <a:bodyPr/>
          <a:lstStyle/>
          <a:p>
            <a:fld id="{40CDFE44-988D-4412-97F4-7FBF6C15C1F7}" type="slidenum">
              <a:rPr lang="en-CA" smtClean="0"/>
              <a:t>8</a:t>
            </a:fld>
            <a:endParaRPr lang="en-CA"/>
          </a:p>
        </p:txBody>
      </p:sp>
    </p:spTree>
    <p:extLst>
      <p:ext uri="{BB962C8B-B14F-4D97-AF65-F5344CB8AC3E}">
        <p14:creationId xmlns:p14="http://schemas.microsoft.com/office/powerpoint/2010/main" val="153218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those that want to know how the day will unfold</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9</a:t>
            </a:fld>
            <a:endParaRPr lang="en-CA"/>
          </a:p>
        </p:txBody>
      </p:sp>
    </p:spTree>
    <p:extLst>
      <p:ext uri="{BB962C8B-B14F-4D97-AF65-F5344CB8AC3E}">
        <p14:creationId xmlns:p14="http://schemas.microsoft.com/office/powerpoint/2010/main" val="71559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798747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15999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9171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53797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11635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45223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15522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15344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459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692090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55449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6BC426-4A98-43BA-B25B-7736A7264617}" type="datetimeFigureOut">
              <a:rPr lang="en-CA" smtClean="0"/>
              <a:t>2025-08-06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5935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6BC426-4A98-43BA-B25B-7736A7264617}" type="datetimeFigureOut">
              <a:rPr lang="en-CA" smtClean="0"/>
              <a:t>2025-08-06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424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BC426-4A98-43BA-B25B-7736A7264617}" type="datetimeFigureOut">
              <a:rPr lang="en-CA" smtClean="0"/>
              <a:t>2025-08-06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223420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12418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23706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6BC426-4A98-43BA-B25B-7736A7264617}" type="datetimeFigureOut">
              <a:rPr lang="en-CA" smtClean="0"/>
              <a:t>2025-08-06</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7149D34-F061-4FB2-A83A-D743F17C77E2}" type="slidenum">
              <a:rPr lang="en-CA" smtClean="0"/>
              <a:t>‹#›</a:t>
            </a:fld>
            <a:endParaRPr lang="en-CA"/>
          </a:p>
        </p:txBody>
      </p:sp>
    </p:spTree>
    <p:extLst>
      <p:ext uri="{BB962C8B-B14F-4D97-AF65-F5344CB8AC3E}">
        <p14:creationId xmlns:p14="http://schemas.microsoft.com/office/powerpoint/2010/main" val="2180777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ccb.ca/faith-moral-issues/suffering-and-end-of-life/horizons-of-hope-a-toolkit-for-catholic-parishes-on-palliative-care/module-1-understanding-the-experience-of-dying-death/"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ccb.ca/faith-moral-issues/suffering-and-end-of-life/horizons-of-hope-a-toolkit-for-catholic-parishes-on-palliative-care/module-1-understanding-the-experience-of-dying-death/"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cdvictoria.org/pastoral-car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rcdvictoria.org/care-of-the-dy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82E4F-A369-BF85-361E-028B30182499}"/>
              </a:ext>
            </a:extLst>
          </p:cNvPr>
          <p:cNvSpPr>
            <a:spLocks noGrp="1"/>
          </p:cNvSpPr>
          <p:nvPr>
            <p:ph type="ctrTitle"/>
          </p:nvPr>
        </p:nvSpPr>
        <p:spPr>
          <a:xfrm>
            <a:off x="502330" y="535222"/>
            <a:ext cx="6115038" cy="1646302"/>
          </a:xfrm>
        </p:spPr>
        <p:txBody>
          <a:bodyPr/>
          <a:lstStyle/>
          <a:p>
            <a:pPr algn="ctr"/>
            <a:r>
              <a:rPr lang="en-CA" dirty="0"/>
              <a:t>WELCOME</a:t>
            </a:r>
          </a:p>
        </p:txBody>
      </p:sp>
      <p:pic>
        <p:nvPicPr>
          <p:cNvPr id="7" name="Picture 6">
            <a:extLst>
              <a:ext uri="{FF2B5EF4-FFF2-40B4-BE49-F238E27FC236}">
                <a16:creationId xmlns:a16="http://schemas.microsoft.com/office/drawing/2014/main" id="{28EC9B5E-1500-718E-2265-94D8DEB431F9}"/>
              </a:ext>
            </a:extLst>
          </p:cNvPr>
          <p:cNvPicPr>
            <a:picLocks noChangeAspect="1"/>
          </p:cNvPicPr>
          <p:nvPr/>
        </p:nvPicPr>
        <p:blipFill>
          <a:blip r:embed="rId3"/>
          <a:stretch>
            <a:fillRect/>
          </a:stretch>
        </p:blipFill>
        <p:spPr>
          <a:xfrm>
            <a:off x="502330" y="3128212"/>
            <a:ext cx="6447308" cy="2563070"/>
          </a:xfrm>
          <a:prstGeom prst="rect">
            <a:avLst/>
          </a:prstGeom>
        </p:spPr>
      </p:pic>
      <p:pic>
        <p:nvPicPr>
          <p:cNvPr id="9" name="Picture 8">
            <a:extLst>
              <a:ext uri="{FF2B5EF4-FFF2-40B4-BE49-F238E27FC236}">
                <a16:creationId xmlns:a16="http://schemas.microsoft.com/office/drawing/2014/main" id="{37785306-B165-4C8D-93A3-302B958D4569}"/>
              </a:ext>
            </a:extLst>
          </p:cNvPr>
          <p:cNvPicPr>
            <a:picLocks noChangeAspect="1"/>
          </p:cNvPicPr>
          <p:nvPr/>
        </p:nvPicPr>
        <p:blipFill>
          <a:blip r:embed="rId4"/>
          <a:stretch>
            <a:fillRect/>
          </a:stretch>
        </p:blipFill>
        <p:spPr>
          <a:xfrm>
            <a:off x="7328071" y="-36227"/>
            <a:ext cx="2377637" cy="6894227"/>
          </a:xfrm>
          <a:prstGeom prst="rect">
            <a:avLst/>
          </a:prstGeom>
        </p:spPr>
      </p:pic>
    </p:spTree>
    <p:extLst>
      <p:ext uri="{BB962C8B-B14F-4D97-AF65-F5344CB8AC3E}">
        <p14:creationId xmlns:p14="http://schemas.microsoft.com/office/powerpoint/2010/main" val="99919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94AA-CE41-381F-225D-849A915D82DA}"/>
              </a:ext>
            </a:extLst>
          </p:cNvPr>
          <p:cNvSpPr>
            <a:spLocks noGrp="1"/>
          </p:cNvSpPr>
          <p:nvPr>
            <p:ph type="title"/>
          </p:nvPr>
        </p:nvSpPr>
        <p:spPr>
          <a:xfrm>
            <a:off x="5536734" y="609600"/>
            <a:ext cx="3737268" cy="1320800"/>
          </a:xfrm>
        </p:spPr>
        <p:txBody>
          <a:bodyPr>
            <a:normAutofit/>
          </a:bodyPr>
          <a:lstStyle/>
          <a:p>
            <a:pPr>
              <a:lnSpc>
                <a:spcPct val="90000"/>
              </a:lnSpc>
            </a:pPr>
            <a:r>
              <a:rPr lang="en-CA" sz="2800"/>
              <a:t>Listening Circles – </a:t>
            </a:r>
            <a:br>
              <a:rPr lang="en-CA" sz="2800"/>
            </a:br>
            <a:r>
              <a:rPr lang="en-CA" sz="2800"/>
              <a:t>Norms for Conversation</a:t>
            </a:r>
          </a:p>
        </p:txBody>
      </p:sp>
      <p:sp>
        <p:nvSpPr>
          <p:cNvPr id="3" name="Content Placeholder 2">
            <a:extLst>
              <a:ext uri="{FF2B5EF4-FFF2-40B4-BE49-F238E27FC236}">
                <a16:creationId xmlns:a16="http://schemas.microsoft.com/office/drawing/2014/main" id="{6A725E56-9421-BA83-05C3-7831128A179D}"/>
              </a:ext>
            </a:extLst>
          </p:cNvPr>
          <p:cNvSpPr>
            <a:spLocks noGrp="1"/>
          </p:cNvSpPr>
          <p:nvPr>
            <p:ph idx="1"/>
          </p:nvPr>
        </p:nvSpPr>
        <p:spPr>
          <a:xfrm>
            <a:off x="5209563" y="2169041"/>
            <a:ext cx="4572390" cy="4688959"/>
          </a:xfrm>
        </p:spPr>
        <p:txBody>
          <a:bodyPr>
            <a:normAutofit/>
          </a:bodyPr>
          <a:lstStyle/>
          <a:p>
            <a:pPr lvl="0">
              <a:lnSpc>
                <a:spcPct val="90000"/>
              </a:lnSpc>
              <a:spcBef>
                <a:spcPts val="600"/>
              </a:spcBef>
              <a:spcAft>
                <a:spcPts val="600"/>
              </a:spcAft>
              <a:buFont typeface="Wingdings" panose="05000000000000000000" pitchFamily="2" charset="2"/>
              <a:buChar char="Ø"/>
            </a:pPr>
            <a:r>
              <a:rPr lang="en-US" sz="1600" dirty="0">
                <a:effectLst/>
                <a:latin typeface="Cardo"/>
                <a:ea typeface="Calibri" panose="020F0502020204030204" pitchFamily="34" charset="0"/>
                <a:cs typeface="Calibri" panose="020F0502020204030204" pitchFamily="34" charset="0"/>
              </a:rPr>
              <a:t>Small groups (3-4 people)</a:t>
            </a:r>
          </a:p>
          <a:p>
            <a:pPr>
              <a:lnSpc>
                <a:spcPct val="90000"/>
              </a:lnSpc>
              <a:spcBef>
                <a:spcPts val="600"/>
              </a:spcBef>
              <a:spcAft>
                <a:spcPts val="600"/>
              </a:spcAft>
              <a:buFont typeface="Wingdings" panose="05000000000000000000" pitchFamily="2" charset="2"/>
              <a:buChar char="Ø"/>
            </a:pPr>
            <a:r>
              <a:rPr lang="en-US" sz="1600" dirty="0">
                <a:latin typeface="Cardo"/>
              </a:rPr>
              <a:t>All participants will be given an opportunity to speak in the group; some may choose not to. </a:t>
            </a:r>
          </a:p>
          <a:p>
            <a:pPr>
              <a:lnSpc>
                <a:spcPct val="90000"/>
              </a:lnSpc>
              <a:spcBef>
                <a:spcPts val="600"/>
              </a:spcBef>
              <a:spcAft>
                <a:spcPts val="600"/>
              </a:spcAft>
              <a:buFont typeface="Wingdings" panose="05000000000000000000" pitchFamily="2" charset="2"/>
              <a:buChar char="Ø"/>
            </a:pPr>
            <a:r>
              <a:rPr lang="en-US" sz="1600" dirty="0">
                <a:latin typeface="Cardo"/>
              </a:rPr>
              <a:t>One person speaks at a time. </a:t>
            </a:r>
          </a:p>
          <a:p>
            <a:pPr>
              <a:lnSpc>
                <a:spcPct val="90000"/>
              </a:lnSpc>
              <a:spcBef>
                <a:spcPts val="600"/>
              </a:spcBef>
              <a:spcAft>
                <a:spcPts val="600"/>
              </a:spcAft>
              <a:buFont typeface="Wingdings" panose="05000000000000000000" pitchFamily="2" charset="2"/>
              <a:buChar char="Ø"/>
            </a:pPr>
            <a:r>
              <a:rPr lang="en-US" sz="1600" dirty="0">
                <a:effectLst/>
                <a:latin typeface="Cardo"/>
                <a:ea typeface="Calibri" panose="020F0502020204030204" pitchFamily="34" charset="0"/>
                <a:cs typeface="Calibri" panose="020F0502020204030204" pitchFamily="34" charset="0"/>
              </a:rPr>
              <a:t>Each person can choose to share as they see fit.</a:t>
            </a:r>
          </a:p>
          <a:p>
            <a:pPr>
              <a:lnSpc>
                <a:spcPct val="90000"/>
              </a:lnSpc>
              <a:spcBef>
                <a:spcPts val="600"/>
              </a:spcBef>
              <a:spcAft>
                <a:spcPts val="600"/>
              </a:spcAft>
              <a:buFont typeface="Wingdings" panose="05000000000000000000" pitchFamily="2" charset="2"/>
              <a:buChar char="Ø"/>
            </a:pPr>
            <a:r>
              <a:rPr lang="en-US" sz="1600" dirty="0">
                <a:effectLst/>
                <a:latin typeface="Cardo"/>
                <a:ea typeface="Calibri" panose="020F0502020204030204" pitchFamily="34" charset="0"/>
                <a:cs typeface="Calibri" panose="020F0502020204030204" pitchFamily="34" charset="0"/>
              </a:rPr>
              <a:t>Please don’t interrupt someone when they are speaking; just listen and </a:t>
            </a:r>
            <a:r>
              <a:rPr lang="en-US" sz="1600" dirty="0">
                <a:latin typeface="Cardo"/>
              </a:rPr>
              <a:t>respect what the person has to say</a:t>
            </a:r>
            <a:endParaRPr lang="en-US" sz="1600" dirty="0">
              <a:effectLst/>
              <a:latin typeface="Cardo"/>
              <a:ea typeface="Calibri" panose="020F0502020204030204" pitchFamily="34" charset="0"/>
              <a:cs typeface="Calibri" panose="020F0502020204030204" pitchFamily="34" charset="0"/>
            </a:endParaRPr>
          </a:p>
          <a:p>
            <a:pPr>
              <a:lnSpc>
                <a:spcPct val="90000"/>
              </a:lnSpc>
              <a:spcBef>
                <a:spcPts val="600"/>
              </a:spcBef>
              <a:spcAft>
                <a:spcPts val="600"/>
              </a:spcAft>
              <a:buFont typeface="Wingdings" panose="05000000000000000000" pitchFamily="2" charset="2"/>
              <a:buChar char="Ø"/>
            </a:pPr>
            <a:r>
              <a:rPr lang="en-US" sz="1600" dirty="0">
                <a:effectLst/>
                <a:latin typeface="Cardo"/>
                <a:ea typeface="Calibri" panose="020F0502020204030204" pitchFamily="34" charset="0"/>
                <a:cs typeface="Calibri" panose="020F0502020204030204" pitchFamily="34" charset="0"/>
              </a:rPr>
              <a:t>Allow everyone to speak before you speak again</a:t>
            </a:r>
          </a:p>
          <a:p>
            <a:pPr lvl="0">
              <a:lnSpc>
                <a:spcPct val="90000"/>
              </a:lnSpc>
              <a:spcBef>
                <a:spcPts val="600"/>
              </a:spcBef>
              <a:spcAft>
                <a:spcPts val="600"/>
              </a:spcAft>
              <a:buFont typeface="Wingdings" panose="05000000000000000000" pitchFamily="2" charset="2"/>
              <a:buChar char="Ø"/>
            </a:pPr>
            <a:r>
              <a:rPr lang="en-US" sz="1600" dirty="0">
                <a:latin typeface="Cardo"/>
              </a:rPr>
              <a:t>Participants, if they choose, may respond to the speaker in a helpful but non-judgmental/non-confrontational way. </a:t>
            </a:r>
          </a:p>
          <a:p>
            <a:pPr lvl="0">
              <a:lnSpc>
                <a:spcPct val="90000"/>
              </a:lnSpc>
              <a:spcBef>
                <a:spcPts val="600"/>
              </a:spcBef>
              <a:spcAft>
                <a:spcPts val="600"/>
              </a:spcAft>
              <a:buFont typeface="Wingdings" panose="05000000000000000000" pitchFamily="2" charset="2"/>
              <a:buChar char="Ø"/>
            </a:pPr>
            <a:r>
              <a:rPr lang="en-US" sz="1600" dirty="0">
                <a:latin typeface="Cardo"/>
              </a:rPr>
              <a:t>Respect each other and commit to confidentiality to promote trust. </a:t>
            </a:r>
            <a:endParaRPr lang="en-US" sz="1600" dirty="0">
              <a:effectLst/>
              <a:latin typeface="Cardo"/>
              <a:ea typeface="Calibri" panose="020F0502020204030204" pitchFamily="34" charset="0"/>
              <a:cs typeface="Calibri" panose="020F0502020204030204" pitchFamily="34" charset="0"/>
            </a:endParaRPr>
          </a:p>
        </p:txBody>
      </p:sp>
      <p:pic>
        <p:nvPicPr>
          <p:cNvPr id="5" name="Picture 4" descr="Colourful carved figures of humans">
            <a:extLst>
              <a:ext uri="{FF2B5EF4-FFF2-40B4-BE49-F238E27FC236}">
                <a16:creationId xmlns:a16="http://schemas.microsoft.com/office/drawing/2014/main" id="{A7AEC4CE-C9C2-42D4-A15E-47427297F116}"/>
              </a:ext>
            </a:extLst>
          </p:cNvPr>
          <p:cNvPicPr>
            <a:picLocks noChangeAspect="1"/>
          </p:cNvPicPr>
          <p:nvPr/>
        </p:nvPicPr>
        <p:blipFill rotWithShape="1">
          <a:blip r:embed="rId3"/>
          <a:srcRect l="22091" r="21858"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413308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1091-CFE5-FD94-A684-3B55D94965B8}"/>
              </a:ext>
            </a:extLst>
          </p:cNvPr>
          <p:cNvSpPr>
            <a:spLocks noGrp="1"/>
          </p:cNvSpPr>
          <p:nvPr>
            <p:ph type="title"/>
          </p:nvPr>
        </p:nvSpPr>
        <p:spPr>
          <a:xfrm>
            <a:off x="677334" y="609600"/>
            <a:ext cx="8596668" cy="1320800"/>
          </a:xfrm>
        </p:spPr>
        <p:txBody>
          <a:bodyPr anchor="t">
            <a:normAutofit/>
          </a:bodyPr>
          <a:lstStyle/>
          <a:p>
            <a:r>
              <a:rPr lang="en-CA" dirty="0"/>
              <a:t>Part 1: Experience</a:t>
            </a:r>
            <a:br>
              <a:rPr lang="en-CA" dirty="0"/>
            </a:br>
            <a:endParaRPr lang="en-CA" dirty="0"/>
          </a:p>
        </p:txBody>
      </p:sp>
      <p:sp>
        <p:nvSpPr>
          <p:cNvPr id="3" name="Content Placeholder 2">
            <a:extLst>
              <a:ext uri="{FF2B5EF4-FFF2-40B4-BE49-F238E27FC236}">
                <a16:creationId xmlns:a16="http://schemas.microsoft.com/office/drawing/2014/main" id="{AF973B14-AAF1-BC2C-A9C2-8E022D239147}"/>
              </a:ext>
            </a:extLst>
          </p:cNvPr>
          <p:cNvSpPr>
            <a:spLocks noGrp="1"/>
          </p:cNvSpPr>
          <p:nvPr>
            <p:ph idx="1"/>
          </p:nvPr>
        </p:nvSpPr>
        <p:spPr>
          <a:xfrm>
            <a:off x="5431948" y="1573619"/>
            <a:ext cx="4647717" cy="4954772"/>
          </a:xfrm>
        </p:spPr>
        <p:txBody>
          <a:bodyPr>
            <a:noAutofit/>
          </a:bodyPr>
          <a:lstStyle/>
          <a:p>
            <a:pPr>
              <a:lnSpc>
                <a:spcPct val="90000"/>
              </a:lnSpc>
            </a:pPr>
            <a:r>
              <a:rPr lang="en-CA" sz="2000" dirty="0">
                <a:latin typeface="Cardo"/>
              </a:rPr>
              <a:t>Preparing our Hearts</a:t>
            </a:r>
          </a:p>
          <a:p>
            <a:pPr>
              <a:lnSpc>
                <a:spcPct val="90000"/>
              </a:lnSpc>
            </a:pPr>
            <a:r>
              <a:rPr lang="en-CA" sz="2000" dirty="0">
                <a:latin typeface="Cardo"/>
              </a:rPr>
              <a:t>Proclamation of the Word:</a:t>
            </a:r>
            <a:br>
              <a:rPr lang="en-CA" sz="2000" dirty="0">
                <a:latin typeface="Cardo"/>
              </a:rPr>
            </a:br>
            <a:r>
              <a:rPr lang="en-CA" sz="2000" dirty="0">
                <a:latin typeface="Cardo"/>
              </a:rPr>
              <a:t>Luke 7:11-13</a:t>
            </a:r>
            <a:br>
              <a:rPr lang="en-CA" sz="2000" dirty="0">
                <a:latin typeface="Cardo"/>
              </a:rPr>
            </a:br>
            <a:br>
              <a:rPr lang="en-CA" sz="2000" dirty="0">
                <a:latin typeface="Cardo"/>
              </a:rPr>
            </a:br>
            <a:r>
              <a:rPr lang="en-US" sz="2000" b="0" i="0" dirty="0">
                <a:effectLst/>
                <a:highlight>
                  <a:srgbClr val="FFFFFF"/>
                </a:highlight>
                <a:latin typeface="Cardo"/>
              </a:rPr>
              <a:t>Soon afterwards he went to a town called Nain, and his disciples and a large crowd went with him. As he approached the gate of the town, a man who had died was being carried out. He was his mother’s only son, and she was a widow; and with her was a large crowd from the town. When the Lord saw her, he had compassion for her and said to her, “Do not weep.” </a:t>
            </a:r>
          </a:p>
        </p:txBody>
      </p:sp>
      <p:pic>
        <p:nvPicPr>
          <p:cNvPr id="2050" name="Picture 2" descr="40 Short Easter Bible Verses 2024 ...">
            <a:extLst>
              <a:ext uri="{FF2B5EF4-FFF2-40B4-BE49-F238E27FC236}">
                <a16:creationId xmlns:a16="http://schemas.microsoft.com/office/drawing/2014/main" id="{1C2B45D8-4D87-5343-B14E-18EB35F3A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770" b="-1"/>
          <a:stretch/>
        </p:blipFill>
        <p:spPr bwMode="auto">
          <a:xfrm>
            <a:off x="677335" y="2159331"/>
            <a:ext cx="4647718" cy="332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00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643467" y="816638"/>
            <a:ext cx="3367359" cy="5224724"/>
          </a:xfrm>
        </p:spPr>
        <p:txBody>
          <a:bodyPr anchor="ctr">
            <a:normAutofit/>
          </a:bodyPr>
          <a:lstStyle/>
          <a:p>
            <a:pPr algn="ctr"/>
            <a:r>
              <a:rPr lang="en-CA" dirty="0">
                <a:latin typeface="Cardo"/>
              </a:rPr>
              <a:t>Reflection</a:t>
            </a:r>
            <a:br>
              <a:rPr lang="en-CA" dirty="0">
                <a:latin typeface="Cardo"/>
              </a:rPr>
            </a:br>
            <a:endParaRPr lang="en-CA" dirty="0"/>
          </a:p>
        </p:txBody>
      </p:sp>
      <p:sp>
        <p:nvSpPr>
          <p:cNvPr id="3" name="Content Placeholder 2">
            <a:extLst>
              <a:ext uri="{FF2B5EF4-FFF2-40B4-BE49-F238E27FC236}">
                <a16:creationId xmlns:a16="http://schemas.microsoft.com/office/drawing/2014/main" id="{1B60A399-6596-218E-0A02-6EA88FAB8B34}"/>
              </a:ext>
            </a:extLst>
          </p:cNvPr>
          <p:cNvSpPr>
            <a:spLocks noGrp="1"/>
          </p:cNvSpPr>
          <p:nvPr>
            <p:ph idx="1"/>
          </p:nvPr>
        </p:nvSpPr>
        <p:spPr>
          <a:xfrm>
            <a:off x="4654294" y="816638"/>
            <a:ext cx="4808679" cy="5224724"/>
          </a:xfrm>
        </p:spPr>
        <p:txBody>
          <a:bodyPr anchor="ctr">
            <a:normAutofit/>
          </a:bodyPr>
          <a:lstStyle/>
          <a:p>
            <a:pPr marL="0" indent="0">
              <a:buNone/>
            </a:pPr>
            <a:r>
              <a:rPr lang="en-US" sz="2800" dirty="0">
                <a:latin typeface="Cardo"/>
              </a:rPr>
              <a:t>Guiding questions: </a:t>
            </a:r>
          </a:p>
          <a:p>
            <a:pPr>
              <a:buAutoNum type="arabicPeriod"/>
            </a:pPr>
            <a:r>
              <a:rPr lang="en-US" sz="2800" dirty="0">
                <a:latin typeface="Cardo"/>
              </a:rPr>
              <a:t>How would the widow have been helped by the presence of a supportive and compassionate community during this time of grief? </a:t>
            </a:r>
          </a:p>
          <a:p>
            <a:pPr>
              <a:buAutoNum type="arabicPeriod"/>
            </a:pPr>
            <a:r>
              <a:rPr lang="en-US" sz="2800" dirty="0">
                <a:latin typeface="Cardo"/>
              </a:rPr>
              <a:t>Where do you find hope in this passage?</a:t>
            </a:r>
          </a:p>
          <a:p>
            <a:pPr marL="0" indent="0" algn="ctr">
              <a:buNone/>
            </a:pPr>
            <a:r>
              <a:rPr lang="en-US" sz="2800" dirty="0">
                <a:solidFill>
                  <a:schemeClr val="accent2">
                    <a:lumMod val="50000"/>
                  </a:schemeClr>
                </a:solidFill>
                <a:latin typeface="Cardo"/>
              </a:rPr>
              <a:t>personal – table – large group</a:t>
            </a:r>
            <a:endParaRPr lang="en-CA" sz="2800" dirty="0">
              <a:solidFill>
                <a:schemeClr val="accent2">
                  <a:lumMod val="50000"/>
                </a:schemeClr>
              </a:solidFill>
              <a:latin typeface="Cardo"/>
            </a:endParaRPr>
          </a:p>
        </p:txBody>
      </p:sp>
    </p:spTree>
    <p:extLst>
      <p:ext uri="{BB962C8B-B14F-4D97-AF65-F5344CB8AC3E}">
        <p14:creationId xmlns:p14="http://schemas.microsoft.com/office/powerpoint/2010/main" val="595746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0562-4595-C319-1F2B-2253A1CE8F57}"/>
              </a:ext>
            </a:extLst>
          </p:cNvPr>
          <p:cNvSpPr>
            <a:spLocks noGrp="1"/>
          </p:cNvSpPr>
          <p:nvPr>
            <p:ph type="title"/>
          </p:nvPr>
        </p:nvSpPr>
        <p:spPr/>
        <p:txBody>
          <a:bodyPr/>
          <a:lstStyle/>
          <a:p>
            <a:pPr algn="ctr"/>
            <a:r>
              <a:rPr lang="en-CA" dirty="0"/>
              <a:t>Part 2A – New Information</a:t>
            </a:r>
          </a:p>
        </p:txBody>
      </p:sp>
      <p:sp>
        <p:nvSpPr>
          <p:cNvPr id="3" name="Content Placeholder 2">
            <a:extLst>
              <a:ext uri="{FF2B5EF4-FFF2-40B4-BE49-F238E27FC236}">
                <a16:creationId xmlns:a16="http://schemas.microsoft.com/office/drawing/2014/main" id="{A7A11BD2-DBD2-971A-4853-04686A3E0429}"/>
              </a:ext>
            </a:extLst>
          </p:cNvPr>
          <p:cNvSpPr>
            <a:spLocks noGrp="1"/>
          </p:cNvSpPr>
          <p:nvPr>
            <p:ph idx="1"/>
          </p:nvPr>
        </p:nvSpPr>
        <p:spPr/>
        <p:txBody>
          <a:bodyPr>
            <a:normAutofit/>
          </a:bodyPr>
          <a:lstStyle/>
          <a:p>
            <a:pPr marL="0" indent="0" algn="ctr">
              <a:buNone/>
            </a:pPr>
            <a:r>
              <a:rPr lang="en-CA" sz="4000" dirty="0">
                <a:hlinkClick r:id="rId3"/>
              </a:rPr>
              <a:t>Video</a:t>
            </a:r>
            <a:r>
              <a:rPr lang="en-CA" sz="4000" dirty="0"/>
              <a:t>:</a:t>
            </a:r>
          </a:p>
          <a:p>
            <a:pPr marL="0" indent="0" algn="ctr">
              <a:buNone/>
            </a:pPr>
            <a:r>
              <a:rPr lang="en-CA" sz="4000" b="1" dirty="0"/>
              <a:t>A </a:t>
            </a:r>
            <a:r>
              <a:rPr lang="en-CA" sz="4000" b="1" dirty="0">
                <a:solidFill>
                  <a:schemeClr val="bg2">
                    <a:lumMod val="75000"/>
                  </a:schemeClr>
                </a:solidFill>
              </a:rPr>
              <a:t>Theological Perspective</a:t>
            </a:r>
          </a:p>
          <a:p>
            <a:pPr marL="0" indent="0" algn="ctr">
              <a:buNone/>
            </a:pPr>
            <a:r>
              <a:rPr lang="en-CA" sz="4000" dirty="0"/>
              <a:t>(theological and ethical reflection on the experience of death, dying, and passing on the eternal life)</a:t>
            </a:r>
          </a:p>
        </p:txBody>
      </p:sp>
    </p:spTree>
    <p:extLst>
      <p:ext uri="{BB962C8B-B14F-4D97-AF65-F5344CB8AC3E}">
        <p14:creationId xmlns:p14="http://schemas.microsoft.com/office/powerpoint/2010/main" val="229313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2849562" y="609600"/>
            <a:ext cx="6424440" cy="1320800"/>
          </a:xfrm>
        </p:spPr>
        <p:txBody>
          <a:bodyPr>
            <a:normAutofit/>
          </a:bodyPr>
          <a:lstStyle/>
          <a:p>
            <a:r>
              <a:rPr lang="en-CA">
                <a:latin typeface="Cardo"/>
              </a:rPr>
              <a:t>Reflection</a:t>
            </a:r>
            <a:br>
              <a:rPr lang="en-CA">
                <a:latin typeface="Cardo"/>
              </a:rPr>
            </a:br>
            <a:endParaRPr lang="en-CA"/>
          </a:p>
        </p:txBody>
      </p:sp>
      <p:pic>
        <p:nvPicPr>
          <p:cNvPr id="17" name="Picture 16" descr="Sunset by the beach">
            <a:extLst>
              <a:ext uri="{FF2B5EF4-FFF2-40B4-BE49-F238E27FC236}">
                <a16:creationId xmlns:a16="http://schemas.microsoft.com/office/drawing/2014/main" id="{45FFE833-450E-3B55-BCD4-518DF38BA883}"/>
              </a:ext>
            </a:extLst>
          </p:cNvPr>
          <p:cNvPicPr>
            <a:picLocks noChangeAspect="1"/>
          </p:cNvPicPr>
          <p:nvPr/>
        </p:nvPicPr>
        <p:blipFill>
          <a:blip r:embed="rId3">
            <a:extLst>
              <a:ext uri="{28A0092B-C50C-407E-A947-70E740481C1C}">
                <a14:useLocalDpi xmlns:a14="http://schemas.microsoft.com/office/drawing/2010/main" val="0"/>
              </a:ext>
            </a:extLst>
          </a:blip>
          <a:srcRect l="36730" r="3673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4" name="Isosceles Triangle 1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Content Placeholder 2">
            <a:extLst>
              <a:ext uri="{FF2B5EF4-FFF2-40B4-BE49-F238E27FC236}">
                <a16:creationId xmlns:a16="http://schemas.microsoft.com/office/drawing/2014/main" id="{1B60A399-6596-218E-0A02-6EA88FAB8B34}"/>
              </a:ext>
            </a:extLst>
          </p:cNvPr>
          <p:cNvSpPr>
            <a:spLocks noGrp="1"/>
          </p:cNvSpPr>
          <p:nvPr>
            <p:ph idx="1"/>
          </p:nvPr>
        </p:nvSpPr>
        <p:spPr>
          <a:xfrm>
            <a:off x="2849562" y="1573619"/>
            <a:ext cx="6783536" cy="4467743"/>
          </a:xfrm>
        </p:spPr>
        <p:txBody>
          <a:bodyPr>
            <a:noAutofit/>
          </a:bodyPr>
          <a:lstStyle/>
          <a:p>
            <a:pPr marL="0" indent="0">
              <a:buNone/>
            </a:pPr>
            <a:r>
              <a:rPr lang="en-US" sz="2800" dirty="0">
                <a:latin typeface="Cardo"/>
              </a:rPr>
              <a:t>Guiding questions: </a:t>
            </a:r>
          </a:p>
          <a:p>
            <a:pPr>
              <a:buAutoNum type="arabicPeriod"/>
            </a:pPr>
            <a:r>
              <a:rPr lang="en-US" sz="2800" dirty="0">
                <a:latin typeface="Cardo"/>
              </a:rPr>
              <a:t>What messages were confirmed for me about the Christian perspectives on life and death? </a:t>
            </a:r>
          </a:p>
          <a:p>
            <a:pPr>
              <a:buAutoNum type="arabicPeriod"/>
            </a:pPr>
            <a:r>
              <a:rPr lang="en-US" sz="2800" dirty="0">
                <a:latin typeface="Cardo"/>
              </a:rPr>
              <a:t>What was new for me? </a:t>
            </a:r>
          </a:p>
          <a:p>
            <a:pPr>
              <a:buAutoNum type="arabicPeriod"/>
            </a:pPr>
            <a:r>
              <a:rPr lang="en-US" sz="2800" dirty="0">
                <a:latin typeface="Cardo"/>
              </a:rPr>
              <a:t>What do I still want to know? </a:t>
            </a:r>
          </a:p>
          <a:p>
            <a:pPr>
              <a:buAutoNum type="arabicPeriod"/>
            </a:pPr>
            <a:r>
              <a:rPr lang="en-US" sz="2800" dirty="0">
                <a:latin typeface="Cardo"/>
              </a:rPr>
              <a:t>How can I relate this new information to past experiences?</a:t>
            </a:r>
          </a:p>
          <a:p>
            <a:pPr marL="0" indent="0" algn="ctr">
              <a:buNone/>
            </a:pPr>
            <a:r>
              <a:rPr lang="en-US" sz="2800" dirty="0">
                <a:solidFill>
                  <a:schemeClr val="accent2">
                    <a:lumMod val="50000"/>
                  </a:schemeClr>
                </a:solidFill>
                <a:latin typeface="Cardo"/>
              </a:rPr>
              <a:t>personal – table – large group</a:t>
            </a:r>
            <a:endParaRPr lang="en-CA" sz="2800" dirty="0">
              <a:solidFill>
                <a:schemeClr val="accent2">
                  <a:lumMod val="50000"/>
                </a:schemeClr>
              </a:solidFill>
              <a:latin typeface="Cardo"/>
            </a:endParaRPr>
          </a:p>
        </p:txBody>
      </p:sp>
    </p:spTree>
    <p:extLst>
      <p:ext uri="{BB962C8B-B14F-4D97-AF65-F5344CB8AC3E}">
        <p14:creationId xmlns:p14="http://schemas.microsoft.com/office/powerpoint/2010/main" val="2155015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A945-85AD-B4B0-1A5D-88A7B492B8BB}"/>
              </a:ext>
            </a:extLst>
          </p:cNvPr>
          <p:cNvSpPr>
            <a:spLocks noGrp="1"/>
          </p:cNvSpPr>
          <p:nvPr>
            <p:ph type="title"/>
          </p:nvPr>
        </p:nvSpPr>
        <p:spPr/>
        <p:txBody>
          <a:bodyPr/>
          <a:lstStyle/>
          <a:p>
            <a:pPr algn="ctr"/>
            <a:r>
              <a:rPr lang="en-CA" dirty="0"/>
              <a:t>Break</a:t>
            </a:r>
          </a:p>
        </p:txBody>
      </p:sp>
      <p:pic>
        <p:nvPicPr>
          <p:cNvPr id="5" name="Content Placeholder 4" descr="Two cups of coffee on wooden table">
            <a:extLst>
              <a:ext uri="{FF2B5EF4-FFF2-40B4-BE49-F238E27FC236}">
                <a16:creationId xmlns:a16="http://schemas.microsoft.com/office/drawing/2014/main" id="{E6BFF6E1-5B4C-FE9E-B7BF-FE87532C84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4593" y="1550104"/>
            <a:ext cx="7049165" cy="4698296"/>
          </a:xfrm>
        </p:spPr>
      </p:pic>
    </p:spTree>
    <p:extLst>
      <p:ext uri="{BB962C8B-B14F-4D97-AF65-F5344CB8AC3E}">
        <p14:creationId xmlns:p14="http://schemas.microsoft.com/office/powerpoint/2010/main" val="94983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0562-4595-C319-1F2B-2253A1CE8F57}"/>
              </a:ext>
            </a:extLst>
          </p:cNvPr>
          <p:cNvSpPr>
            <a:spLocks noGrp="1"/>
          </p:cNvSpPr>
          <p:nvPr>
            <p:ph type="title"/>
          </p:nvPr>
        </p:nvSpPr>
        <p:spPr>
          <a:xfrm>
            <a:off x="5536734" y="609600"/>
            <a:ext cx="3737268" cy="1320800"/>
          </a:xfrm>
        </p:spPr>
        <p:txBody>
          <a:bodyPr>
            <a:normAutofit/>
          </a:bodyPr>
          <a:lstStyle/>
          <a:p>
            <a:pPr algn="ctr"/>
            <a:r>
              <a:rPr lang="en-CA" dirty="0"/>
              <a:t>Part 2B – New Information</a:t>
            </a:r>
          </a:p>
        </p:txBody>
      </p:sp>
      <p:sp>
        <p:nvSpPr>
          <p:cNvPr id="3" name="Content Placeholder 2">
            <a:extLst>
              <a:ext uri="{FF2B5EF4-FFF2-40B4-BE49-F238E27FC236}">
                <a16:creationId xmlns:a16="http://schemas.microsoft.com/office/drawing/2014/main" id="{A7A11BD2-DBD2-971A-4853-04686A3E0429}"/>
              </a:ext>
            </a:extLst>
          </p:cNvPr>
          <p:cNvSpPr>
            <a:spLocks noGrp="1"/>
          </p:cNvSpPr>
          <p:nvPr>
            <p:ph idx="1"/>
          </p:nvPr>
        </p:nvSpPr>
        <p:spPr>
          <a:xfrm>
            <a:off x="5209563" y="2160589"/>
            <a:ext cx="4870102" cy="3880773"/>
          </a:xfrm>
        </p:spPr>
        <p:txBody>
          <a:bodyPr>
            <a:normAutofit/>
          </a:bodyPr>
          <a:lstStyle/>
          <a:p>
            <a:pPr marL="0" indent="0" algn="ctr">
              <a:buNone/>
            </a:pPr>
            <a:r>
              <a:rPr lang="en-CA" sz="4000" dirty="0">
                <a:latin typeface="Cardo"/>
                <a:hlinkClick r:id="rId3"/>
              </a:rPr>
              <a:t>Video</a:t>
            </a:r>
            <a:r>
              <a:rPr lang="en-CA" sz="4000" dirty="0">
                <a:latin typeface="Cardo"/>
              </a:rPr>
              <a:t>:</a:t>
            </a:r>
          </a:p>
          <a:p>
            <a:pPr marL="0" indent="0" algn="ctr">
              <a:buNone/>
            </a:pPr>
            <a:endParaRPr lang="en-CA" sz="4000" dirty="0">
              <a:latin typeface="Cardo"/>
            </a:endParaRPr>
          </a:p>
          <a:p>
            <a:pPr marL="0" indent="0" algn="ctr">
              <a:buNone/>
            </a:pPr>
            <a:r>
              <a:rPr lang="en-CA" sz="4000" b="1" dirty="0">
                <a:latin typeface="Cardo"/>
              </a:rPr>
              <a:t>A </a:t>
            </a:r>
            <a:r>
              <a:rPr lang="en-CA" sz="4000" b="1" dirty="0">
                <a:solidFill>
                  <a:schemeClr val="accent2">
                    <a:lumMod val="75000"/>
                  </a:schemeClr>
                </a:solidFill>
                <a:latin typeface="Cardo"/>
              </a:rPr>
              <a:t>Medical Perspective</a:t>
            </a:r>
          </a:p>
        </p:txBody>
      </p:sp>
      <p:pic>
        <p:nvPicPr>
          <p:cNvPr id="14" name="Picture 13" descr="Stethoscope and clipboard on a table">
            <a:extLst>
              <a:ext uri="{FF2B5EF4-FFF2-40B4-BE49-F238E27FC236}">
                <a16:creationId xmlns:a16="http://schemas.microsoft.com/office/drawing/2014/main" id="{26454DD0-D2D3-1FE1-0650-F6971B68CA03}"/>
              </a:ext>
            </a:extLst>
          </p:cNvPr>
          <p:cNvPicPr>
            <a:picLocks noChangeAspect="1"/>
          </p:cNvPicPr>
          <p:nvPr/>
        </p:nvPicPr>
        <p:blipFill>
          <a:blip r:embed="rId4">
            <a:extLst>
              <a:ext uri="{28A0092B-C50C-407E-A947-70E740481C1C}">
                <a14:useLocalDpi xmlns:a14="http://schemas.microsoft.com/office/drawing/2010/main" val="0"/>
              </a:ext>
            </a:extLst>
          </a:blip>
          <a:srcRect l="23747" r="2374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5" name="Isosceles Triangle 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847308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5536734" y="609600"/>
            <a:ext cx="3737268" cy="1320800"/>
          </a:xfrm>
        </p:spPr>
        <p:txBody>
          <a:bodyPr>
            <a:normAutofit/>
          </a:bodyPr>
          <a:lstStyle/>
          <a:p>
            <a:r>
              <a:rPr lang="en-CA" dirty="0">
                <a:latin typeface="Cardo"/>
              </a:rPr>
              <a:t>Reflection</a:t>
            </a:r>
            <a:br>
              <a:rPr lang="en-CA" dirty="0">
                <a:latin typeface="Cardo"/>
              </a:rPr>
            </a:br>
            <a:endParaRPr lang="en-CA" dirty="0"/>
          </a:p>
        </p:txBody>
      </p:sp>
      <p:sp>
        <p:nvSpPr>
          <p:cNvPr id="3" name="Content Placeholder 2">
            <a:extLst>
              <a:ext uri="{FF2B5EF4-FFF2-40B4-BE49-F238E27FC236}">
                <a16:creationId xmlns:a16="http://schemas.microsoft.com/office/drawing/2014/main" id="{1B60A399-6596-218E-0A02-6EA88FAB8B34}"/>
              </a:ext>
            </a:extLst>
          </p:cNvPr>
          <p:cNvSpPr>
            <a:spLocks noGrp="1"/>
          </p:cNvSpPr>
          <p:nvPr>
            <p:ph idx="1"/>
          </p:nvPr>
        </p:nvSpPr>
        <p:spPr>
          <a:xfrm>
            <a:off x="5394960" y="2160589"/>
            <a:ext cx="4769766" cy="3880773"/>
          </a:xfrm>
        </p:spPr>
        <p:txBody>
          <a:bodyPr>
            <a:normAutofit/>
          </a:bodyPr>
          <a:lstStyle/>
          <a:p>
            <a:pPr marL="0" indent="0">
              <a:buNone/>
            </a:pPr>
            <a:r>
              <a:rPr lang="en-US" sz="2800" dirty="0">
                <a:latin typeface="Cardo"/>
              </a:rPr>
              <a:t>Guiding questions: </a:t>
            </a:r>
          </a:p>
          <a:p>
            <a:pPr>
              <a:buAutoNum type="arabicPeriod"/>
            </a:pPr>
            <a:r>
              <a:rPr lang="en-US" sz="2800" dirty="0">
                <a:latin typeface="Cardo"/>
              </a:rPr>
              <a:t>Were you surprised by anything that was said or shown in the video? </a:t>
            </a:r>
          </a:p>
          <a:p>
            <a:pPr>
              <a:buAutoNum type="arabicPeriod"/>
            </a:pPr>
            <a:r>
              <a:rPr lang="en-US" sz="2800" dirty="0">
                <a:latin typeface="Cardo"/>
              </a:rPr>
              <a:t>How do you feel about palliative care now?</a:t>
            </a:r>
          </a:p>
          <a:p>
            <a:pPr marL="0" indent="0">
              <a:buNone/>
            </a:pPr>
            <a:r>
              <a:rPr lang="en-US" sz="2800" dirty="0">
                <a:solidFill>
                  <a:schemeClr val="accent2">
                    <a:lumMod val="50000"/>
                  </a:schemeClr>
                </a:solidFill>
                <a:latin typeface="Cardo"/>
              </a:rPr>
              <a:t>personal – table – large group</a:t>
            </a:r>
            <a:endParaRPr lang="en-CA" sz="2800" dirty="0">
              <a:solidFill>
                <a:schemeClr val="accent2">
                  <a:lumMod val="50000"/>
                </a:schemeClr>
              </a:solidFill>
              <a:latin typeface="Cardo"/>
            </a:endParaRPr>
          </a:p>
        </p:txBody>
      </p:sp>
      <p:pic>
        <p:nvPicPr>
          <p:cNvPr id="5" name="Picture 4" descr="Binoculars reflecting a sunset and laying on table by the sea">
            <a:extLst>
              <a:ext uri="{FF2B5EF4-FFF2-40B4-BE49-F238E27FC236}">
                <a16:creationId xmlns:a16="http://schemas.microsoft.com/office/drawing/2014/main" id="{086A8982-0F7F-4284-707F-CE26EADC66CF}"/>
              </a:ext>
            </a:extLst>
          </p:cNvPr>
          <p:cNvPicPr>
            <a:picLocks noChangeAspect="1"/>
          </p:cNvPicPr>
          <p:nvPr/>
        </p:nvPicPr>
        <p:blipFill rotWithShape="1">
          <a:blip r:embed="rId3">
            <a:extLst>
              <a:ext uri="{28A0092B-C50C-407E-A947-70E740481C1C}">
                <a14:useLocalDpi xmlns:a14="http://schemas.microsoft.com/office/drawing/2010/main" val="0"/>
              </a:ext>
            </a:extLst>
          </a:blip>
          <a:srcRect l="33188" r="14302"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70123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F455-AA4D-B9CE-073A-FE8D724E1B53}"/>
              </a:ext>
            </a:extLst>
          </p:cNvPr>
          <p:cNvSpPr>
            <a:spLocks noGrp="1"/>
          </p:cNvSpPr>
          <p:nvPr>
            <p:ph type="title"/>
          </p:nvPr>
        </p:nvSpPr>
        <p:spPr>
          <a:xfrm>
            <a:off x="677334" y="609600"/>
            <a:ext cx="8596668" cy="1320800"/>
          </a:xfrm>
        </p:spPr>
        <p:txBody>
          <a:bodyPr anchor="t">
            <a:normAutofit/>
          </a:bodyPr>
          <a:lstStyle/>
          <a:p>
            <a:r>
              <a:rPr lang="en-CA" dirty="0"/>
              <a:t>Part 3: Action</a:t>
            </a:r>
            <a:endParaRPr lang="en-CA"/>
          </a:p>
        </p:txBody>
      </p:sp>
      <p:sp>
        <p:nvSpPr>
          <p:cNvPr id="3" name="Content Placeholder 2">
            <a:extLst>
              <a:ext uri="{FF2B5EF4-FFF2-40B4-BE49-F238E27FC236}">
                <a16:creationId xmlns:a16="http://schemas.microsoft.com/office/drawing/2014/main" id="{C9A51EBD-9E95-2B3A-6BB2-3EB69610F4D7}"/>
              </a:ext>
            </a:extLst>
          </p:cNvPr>
          <p:cNvSpPr>
            <a:spLocks noGrp="1"/>
          </p:cNvSpPr>
          <p:nvPr>
            <p:ph idx="1"/>
          </p:nvPr>
        </p:nvSpPr>
        <p:spPr>
          <a:xfrm>
            <a:off x="6336287" y="2160589"/>
            <a:ext cx="3466932" cy="3880773"/>
          </a:xfrm>
        </p:spPr>
        <p:txBody>
          <a:bodyPr>
            <a:noAutofit/>
          </a:bodyPr>
          <a:lstStyle/>
          <a:p>
            <a:pPr marL="0" indent="0">
              <a:buNone/>
            </a:pPr>
            <a:r>
              <a:rPr lang="en-CA" sz="2800" dirty="0">
                <a:latin typeface="Cardo"/>
              </a:rPr>
              <a:t>Going Forth – Further personal reflection you may want to do at home</a:t>
            </a:r>
          </a:p>
          <a:p>
            <a:r>
              <a:rPr lang="en-CA" sz="2800" dirty="0">
                <a:latin typeface="Cardo"/>
              </a:rPr>
              <a:t>Handouts, and</a:t>
            </a:r>
          </a:p>
          <a:p>
            <a:r>
              <a:rPr lang="en-CA" sz="2800" dirty="0">
                <a:latin typeface="Cardo"/>
              </a:rPr>
              <a:t>Appendix 7</a:t>
            </a:r>
          </a:p>
        </p:txBody>
      </p:sp>
      <p:pic>
        <p:nvPicPr>
          <p:cNvPr id="5" name="Picture 4" descr="Plant by sofa set">
            <a:extLst>
              <a:ext uri="{FF2B5EF4-FFF2-40B4-BE49-F238E27FC236}">
                <a16:creationId xmlns:a16="http://schemas.microsoft.com/office/drawing/2014/main" id="{51262BE3-885F-6AF7-FD36-A62E1C010645}"/>
              </a:ext>
            </a:extLst>
          </p:cNvPr>
          <p:cNvPicPr>
            <a:picLocks noChangeAspect="1"/>
          </p:cNvPicPr>
          <p:nvPr/>
        </p:nvPicPr>
        <p:blipFill rotWithShape="1">
          <a:blip r:embed="rId3">
            <a:extLst>
              <a:ext uri="{28A0092B-C50C-407E-A947-70E740481C1C}">
                <a14:useLocalDpi xmlns:a14="http://schemas.microsoft.com/office/drawing/2010/main" val="0"/>
              </a:ext>
            </a:extLst>
          </a:blip>
          <a:srcRect r="6756" b="2"/>
          <a:stretch/>
        </p:blipFill>
        <p:spPr>
          <a:xfrm>
            <a:off x="677334" y="2159331"/>
            <a:ext cx="5423429" cy="3882362"/>
          </a:xfrm>
          <a:prstGeom prst="rect">
            <a:avLst/>
          </a:prstGeom>
        </p:spPr>
      </p:pic>
    </p:spTree>
    <p:extLst>
      <p:ext uri="{BB962C8B-B14F-4D97-AF65-F5344CB8AC3E}">
        <p14:creationId xmlns:p14="http://schemas.microsoft.com/office/powerpoint/2010/main" val="7769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Butterflies in a meadow">
            <a:extLst>
              <a:ext uri="{FF2B5EF4-FFF2-40B4-BE49-F238E27FC236}">
                <a16:creationId xmlns:a16="http://schemas.microsoft.com/office/drawing/2014/main" id="{7D122DB5-6A3D-6AAF-F497-FE4AE6AB2DF3}"/>
              </a:ext>
            </a:extLst>
          </p:cNvPr>
          <p:cNvPicPr>
            <a:picLocks noChangeAspect="1"/>
          </p:cNvPicPr>
          <p:nvPr/>
        </p:nvPicPr>
        <p:blipFill>
          <a:blip r:embed="rId3">
            <a:extLst>
              <a:ext uri="{28A0092B-C50C-407E-A947-70E740481C1C}">
                <a14:useLocalDpi xmlns:a14="http://schemas.microsoft.com/office/drawing/2010/main" val="0"/>
              </a:ext>
            </a:extLst>
          </a:blip>
          <a:srcRect l="11504" r="1150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504044D-016E-B2D7-C44F-76E2939582EB}"/>
              </a:ext>
            </a:extLst>
          </p:cNvPr>
          <p:cNvSpPr>
            <a:spLocks noGrp="1"/>
          </p:cNvSpPr>
          <p:nvPr>
            <p:ph type="title"/>
          </p:nvPr>
        </p:nvSpPr>
        <p:spPr>
          <a:xfrm>
            <a:off x="677334" y="609600"/>
            <a:ext cx="2916472" cy="1320800"/>
          </a:xfrm>
        </p:spPr>
        <p:txBody>
          <a:bodyPr>
            <a:normAutofit/>
          </a:bodyPr>
          <a:lstStyle/>
          <a:p>
            <a:pPr algn="ctr"/>
            <a:r>
              <a:rPr lang="en-CA" dirty="0"/>
              <a:t>Wrap-up</a:t>
            </a:r>
          </a:p>
        </p:txBody>
      </p:sp>
      <p:sp>
        <p:nvSpPr>
          <p:cNvPr id="18" name="Content Placeholder 2">
            <a:extLst>
              <a:ext uri="{FF2B5EF4-FFF2-40B4-BE49-F238E27FC236}">
                <a16:creationId xmlns:a16="http://schemas.microsoft.com/office/drawing/2014/main" id="{A59EF3CE-451D-F4A5-8A7C-321759C137DD}"/>
              </a:ext>
            </a:extLst>
          </p:cNvPr>
          <p:cNvSpPr>
            <a:spLocks noGrp="1"/>
          </p:cNvSpPr>
          <p:nvPr>
            <p:ph idx="1"/>
          </p:nvPr>
        </p:nvSpPr>
        <p:spPr>
          <a:xfrm>
            <a:off x="677334" y="1702677"/>
            <a:ext cx="4367632" cy="4545724"/>
          </a:xfrm>
        </p:spPr>
        <p:txBody>
          <a:bodyPr>
            <a:normAutofit/>
          </a:bodyPr>
          <a:lstStyle/>
          <a:p>
            <a:r>
              <a:rPr lang="en-CA" sz="3600" dirty="0">
                <a:latin typeface="Cardo"/>
              </a:rPr>
              <a:t>Thank you</a:t>
            </a:r>
          </a:p>
          <a:p>
            <a:r>
              <a:rPr lang="en-CA" sz="3600" dirty="0">
                <a:latin typeface="Cardo"/>
              </a:rPr>
              <a:t>Next session: Discerning and Making Decisions at the End of Life (as we prepare to pass on to Eternal Life)</a:t>
            </a:r>
          </a:p>
        </p:txBody>
      </p:sp>
      <p:cxnSp>
        <p:nvCxnSpPr>
          <p:cNvPr id="20" name="Straight Connector 1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722158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F971-D3AA-F120-A190-A9CFD1A85BB8}"/>
              </a:ext>
            </a:extLst>
          </p:cNvPr>
          <p:cNvSpPr>
            <a:spLocks noGrp="1"/>
          </p:cNvSpPr>
          <p:nvPr>
            <p:ph type="title"/>
          </p:nvPr>
        </p:nvSpPr>
        <p:spPr>
          <a:xfrm>
            <a:off x="5536734" y="609600"/>
            <a:ext cx="3737268" cy="1320800"/>
          </a:xfrm>
        </p:spPr>
        <p:txBody>
          <a:bodyPr>
            <a:normAutofit/>
          </a:bodyPr>
          <a:lstStyle/>
          <a:p>
            <a:r>
              <a:rPr lang="en-CA" dirty="0"/>
              <a:t>Welcome and Introduction</a:t>
            </a:r>
            <a:endParaRPr lang="en-CA"/>
          </a:p>
        </p:txBody>
      </p:sp>
      <p:sp>
        <p:nvSpPr>
          <p:cNvPr id="3" name="Content Placeholder 2">
            <a:extLst>
              <a:ext uri="{FF2B5EF4-FFF2-40B4-BE49-F238E27FC236}">
                <a16:creationId xmlns:a16="http://schemas.microsoft.com/office/drawing/2014/main" id="{127D1F58-BBA0-8F05-8A17-F06DF864457F}"/>
              </a:ext>
            </a:extLst>
          </p:cNvPr>
          <p:cNvSpPr>
            <a:spLocks noGrp="1"/>
          </p:cNvSpPr>
          <p:nvPr>
            <p:ph idx="1"/>
          </p:nvPr>
        </p:nvSpPr>
        <p:spPr>
          <a:xfrm>
            <a:off x="5209563" y="2406316"/>
            <a:ext cx="5089469" cy="4114800"/>
          </a:xfrm>
        </p:spPr>
        <p:txBody>
          <a:bodyPr>
            <a:noAutofit/>
          </a:bodyPr>
          <a:lstStyle/>
          <a:p>
            <a:r>
              <a:rPr lang="en-CA" sz="3200" dirty="0">
                <a:latin typeface="Cardo"/>
                <a:cs typeface="Calibri" panose="020F0502020204030204" pitchFamily="34" charset="0"/>
              </a:rPr>
              <a:t>Welcome</a:t>
            </a:r>
          </a:p>
          <a:p>
            <a:r>
              <a:rPr lang="en-CA" sz="3200" dirty="0">
                <a:latin typeface="Cardo"/>
                <a:cs typeface="Calibri" panose="020F0502020204030204" pitchFamily="34" charset="0"/>
              </a:rPr>
              <a:t>Facilitator introduction</a:t>
            </a:r>
          </a:p>
          <a:p>
            <a:r>
              <a:rPr lang="en-CA" sz="3200" dirty="0">
                <a:latin typeface="Cardo"/>
                <a:cs typeface="Calibri" panose="020F0502020204030204" pitchFamily="34" charset="0"/>
              </a:rPr>
              <a:t>Territorial acknowledgement</a:t>
            </a:r>
          </a:p>
          <a:p>
            <a:r>
              <a:rPr lang="en-CA" sz="3200" dirty="0">
                <a:latin typeface="Cardo"/>
                <a:cs typeface="Calibri" panose="020F0502020204030204" pitchFamily="34" charset="0"/>
              </a:rPr>
              <a:t>Introductions</a:t>
            </a:r>
          </a:p>
          <a:p>
            <a:r>
              <a:rPr lang="en-CA" sz="3200" dirty="0">
                <a:latin typeface="Cardo"/>
                <a:cs typeface="Calibri" panose="020F0502020204030204" pitchFamily="34" charset="0"/>
              </a:rPr>
              <a:t>Opening prayer </a:t>
            </a:r>
          </a:p>
        </p:txBody>
      </p:sp>
      <p:pic>
        <p:nvPicPr>
          <p:cNvPr id="5" name="Picture 4" descr="Close up image of hands applauding">
            <a:extLst>
              <a:ext uri="{FF2B5EF4-FFF2-40B4-BE49-F238E27FC236}">
                <a16:creationId xmlns:a16="http://schemas.microsoft.com/office/drawing/2014/main" id="{343B9BA1-6F2E-19B2-BC21-B91DF11A51C0}"/>
              </a:ext>
            </a:extLst>
          </p:cNvPr>
          <p:cNvPicPr>
            <a:picLocks noChangeAspect="1"/>
          </p:cNvPicPr>
          <p:nvPr/>
        </p:nvPicPr>
        <p:blipFill>
          <a:blip r:embed="rId3"/>
          <a:srcRect l="30436" r="17054"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303376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0A4F-0460-4192-E0BA-DA07BDF1EEA5}"/>
              </a:ext>
            </a:extLst>
          </p:cNvPr>
          <p:cNvSpPr>
            <a:spLocks noGrp="1"/>
          </p:cNvSpPr>
          <p:nvPr>
            <p:ph type="title"/>
          </p:nvPr>
        </p:nvSpPr>
        <p:spPr>
          <a:xfrm>
            <a:off x="677334" y="481265"/>
            <a:ext cx="4343845" cy="721614"/>
          </a:xfrm>
        </p:spPr>
        <p:txBody>
          <a:bodyPr>
            <a:normAutofit fontScale="90000"/>
          </a:bodyPr>
          <a:lstStyle/>
          <a:p>
            <a:pPr algn="ctr"/>
            <a:r>
              <a:rPr lang="en-CA" sz="4000" dirty="0"/>
              <a:t>Diocesan Invitation</a:t>
            </a:r>
          </a:p>
        </p:txBody>
      </p:sp>
      <p:sp>
        <p:nvSpPr>
          <p:cNvPr id="3" name="Content Placeholder 2">
            <a:extLst>
              <a:ext uri="{FF2B5EF4-FFF2-40B4-BE49-F238E27FC236}">
                <a16:creationId xmlns:a16="http://schemas.microsoft.com/office/drawing/2014/main" id="{0F4937A2-62C8-15DD-E955-0240A7B016F2}"/>
              </a:ext>
            </a:extLst>
          </p:cNvPr>
          <p:cNvSpPr>
            <a:spLocks noGrp="1"/>
          </p:cNvSpPr>
          <p:nvPr>
            <p:ph idx="1"/>
          </p:nvPr>
        </p:nvSpPr>
        <p:spPr>
          <a:xfrm>
            <a:off x="352925" y="1443789"/>
            <a:ext cx="9352549" cy="5277853"/>
          </a:xfrm>
        </p:spPr>
        <p:txBody>
          <a:bodyPr>
            <a:normAutofit lnSpcReduction="10000"/>
          </a:bodyPr>
          <a:lstStyle/>
          <a:p>
            <a:r>
              <a:rPr lang="en-CA" sz="2100" dirty="0">
                <a:latin typeface="Roboto" panose="02000000000000000000" pitchFamily="2" charset="0"/>
                <a:ea typeface="Roboto" panose="02000000000000000000" pitchFamily="2" charset="0"/>
                <a:cs typeface="Roboto" panose="02000000000000000000" pitchFamily="2" charset="0"/>
              </a:rPr>
              <a:t>It is an invitation from Bishop Gary to consider taking the </a:t>
            </a:r>
            <a:r>
              <a:rPr lang="en-CA" sz="2100" dirty="0">
                <a:latin typeface="Roboto" panose="02000000000000000000" pitchFamily="2" charset="0"/>
                <a:ea typeface="Roboto" panose="02000000000000000000" pitchFamily="2" charset="0"/>
                <a:cs typeface="Roboto" panose="02000000000000000000" pitchFamily="2" charset="0"/>
                <a:hlinkClick r:id="rId3"/>
              </a:rPr>
              <a:t>Pastoral Care Training</a:t>
            </a:r>
            <a:r>
              <a:rPr lang="en-CA" sz="2100" dirty="0">
                <a:latin typeface="Roboto" panose="02000000000000000000" pitchFamily="2" charset="0"/>
                <a:ea typeface="Roboto" panose="02000000000000000000" pitchFamily="2" charset="0"/>
                <a:cs typeface="Roboto" panose="02000000000000000000" pitchFamily="2" charset="0"/>
              </a:rPr>
              <a:t> as it is a good supplement to the </a:t>
            </a:r>
            <a:r>
              <a:rPr lang="en-CA" sz="2100" i="1" dirty="0">
                <a:latin typeface="Roboto" panose="02000000000000000000" pitchFamily="2" charset="0"/>
                <a:ea typeface="Roboto" panose="02000000000000000000" pitchFamily="2" charset="0"/>
                <a:cs typeface="Roboto" panose="02000000000000000000" pitchFamily="2" charset="0"/>
              </a:rPr>
              <a:t>Horizons of Hope </a:t>
            </a:r>
            <a:r>
              <a:rPr lang="en-CA" sz="2100" dirty="0">
                <a:latin typeface="Roboto" panose="02000000000000000000" pitchFamily="2" charset="0"/>
                <a:ea typeface="Roboto" panose="02000000000000000000" pitchFamily="2" charset="0"/>
                <a:cs typeface="Roboto" panose="02000000000000000000" pitchFamily="2" charset="0"/>
              </a:rPr>
              <a:t>Training sessions.</a:t>
            </a:r>
          </a:p>
          <a:p>
            <a:r>
              <a:rPr lang="en-CA" sz="2100" dirty="0">
                <a:latin typeface="Roboto" panose="02000000000000000000" pitchFamily="2" charset="0"/>
                <a:ea typeface="Roboto" panose="02000000000000000000" pitchFamily="2" charset="0"/>
                <a:cs typeface="Roboto" panose="02000000000000000000" pitchFamily="2" charset="0"/>
              </a:rPr>
              <a:t>It is a free 9-module online diocesan training that takes place every fall and winter, open to anyone </a:t>
            </a:r>
            <a:r>
              <a:rPr lang="en-US" sz="2100" dirty="0">
                <a:latin typeface="Roboto" panose="02000000000000000000" pitchFamily="2" charset="0"/>
                <a:ea typeface="Roboto" panose="02000000000000000000" pitchFamily="2" charset="0"/>
                <a:cs typeface="Roboto" panose="02000000000000000000" pitchFamily="2" charset="0"/>
              </a:rPr>
              <a:t>who is personally drawn to the healing ministry of Christ</a:t>
            </a:r>
            <a:endParaRPr lang="en-CA" sz="2100" dirty="0">
              <a:latin typeface="Roboto" panose="02000000000000000000" pitchFamily="2" charset="0"/>
              <a:ea typeface="Roboto" panose="02000000000000000000" pitchFamily="2" charset="0"/>
              <a:cs typeface="Roboto" panose="02000000000000000000" pitchFamily="2" charset="0"/>
            </a:endParaRPr>
          </a:p>
          <a:p>
            <a:r>
              <a:rPr lang="en-US" sz="2100" dirty="0">
                <a:latin typeface="Roboto" panose="02000000000000000000" pitchFamily="2" charset="0"/>
                <a:ea typeface="Roboto" panose="02000000000000000000" pitchFamily="2" charset="0"/>
                <a:cs typeface="Roboto" panose="02000000000000000000" pitchFamily="2" charset="0"/>
              </a:rPr>
              <a:t>Through the training, you will learn:</a:t>
            </a:r>
          </a:p>
          <a:p>
            <a:pPr lvl="1">
              <a:buFont typeface="Courier New" panose="02070309020205020404" pitchFamily="49" charset="0"/>
              <a:buChar char="o"/>
            </a:pPr>
            <a:r>
              <a:rPr lang="en-US" sz="2100" dirty="0">
                <a:latin typeface="Roboto" panose="02000000000000000000" pitchFamily="2" charset="0"/>
                <a:ea typeface="Roboto" panose="02000000000000000000" pitchFamily="2" charset="0"/>
                <a:cs typeface="Roboto" panose="02000000000000000000" pitchFamily="2" charset="0"/>
              </a:rPr>
              <a:t>Why the healing ministry of Christ is important</a:t>
            </a:r>
          </a:p>
          <a:p>
            <a:pPr lvl="1">
              <a:buFont typeface="Courier New" panose="02070309020205020404" pitchFamily="49" charset="0"/>
              <a:buChar char="o"/>
            </a:pPr>
            <a:r>
              <a:rPr lang="en-US" sz="2100" dirty="0">
                <a:latin typeface="Roboto" panose="02000000000000000000" pitchFamily="2" charset="0"/>
                <a:ea typeface="Roboto" panose="02000000000000000000" pitchFamily="2" charset="0"/>
                <a:cs typeface="Roboto" panose="02000000000000000000" pitchFamily="2" charset="0"/>
              </a:rPr>
              <a:t>What is meant by the ministry of presence and accompaniment</a:t>
            </a:r>
          </a:p>
          <a:p>
            <a:pPr lvl="1">
              <a:buFont typeface="Courier New" panose="02070309020205020404" pitchFamily="49" charset="0"/>
              <a:buChar char="o"/>
            </a:pPr>
            <a:r>
              <a:rPr lang="en-US" sz="2100" dirty="0">
                <a:latin typeface="Roboto" panose="02000000000000000000" pitchFamily="2" charset="0"/>
                <a:ea typeface="Roboto" panose="02000000000000000000" pitchFamily="2" charset="0"/>
                <a:cs typeface="Roboto" panose="02000000000000000000" pitchFamily="2" charset="0"/>
              </a:rPr>
              <a:t>Ways to improve your skills in active and compassionate listening</a:t>
            </a:r>
          </a:p>
          <a:p>
            <a:pPr lvl="1">
              <a:buFont typeface="Courier New" panose="02070309020205020404" pitchFamily="49" charset="0"/>
              <a:buChar char="o"/>
            </a:pPr>
            <a:r>
              <a:rPr lang="en-US" sz="2100" dirty="0">
                <a:latin typeface="Roboto" panose="02000000000000000000" pitchFamily="2" charset="0"/>
                <a:ea typeface="Roboto" panose="02000000000000000000" pitchFamily="2" charset="0"/>
                <a:cs typeface="Roboto" panose="02000000000000000000" pitchFamily="2" charset="0"/>
              </a:rPr>
              <a:t>How to get involved in your parish’s pastoral care ministry</a:t>
            </a:r>
          </a:p>
          <a:p>
            <a:pPr lvl="1">
              <a:buFont typeface="Courier New" panose="02070309020205020404" pitchFamily="49" charset="0"/>
              <a:buChar char="o"/>
            </a:pPr>
            <a:r>
              <a:rPr lang="en-US" sz="2100" dirty="0">
                <a:latin typeface="Roboto" panose="02000000000000000000" pitchFamily="2" charset="0"/>
                <a:ea typeface="Roboto" panose="02000000000000000000" pitchFamily="2" charset="0"/>
                <a:cs typeface="Roboto" panose="02000000000000000000" pitchFamily="2" charset="0"/>
              </a:rPr>
              <a:t>The ways a visit can have a positive impact on someone’s health.</a:t>
            </a:r>
          </a:p>
          <a:p>
            <a:r>
              <a:rPr lang="en-US" sz="2100" dirty="0">
                <a:latin typeface="Roboto" panose="02000000000000000000" pitchFamily="2" charset="0"/>
                <a:ea typeface="Roboto" panose="02000000000000000000" pitchFamily="2" charset="0"/>
                <a:cs typeface="Roboto" panose="02000000000000000000" pitchFamily="2" charset="0"/>
              </a:rPr>
              <a:t>If you can only attend a few sessions - recommendation is Sessions 2, 3 and 8.</a:t>
            </a:r>
            <a:endParaRPr lang="en-CA" sz="2100" dirty="0">
              <a:latin typeface="Roboto" panose="02000000000000000000" pitchFamily="2" charset="0"/>
              <a:ea typeface="Roboto" panose="02000000000000000000" pitchFamily="2" charset="0"/>
              <a:cs typeface="Roboto" panose="02000000000000000000" pitchFamily="2" charset="0"/>
            </a:endParaRPr>
          </a:p>
          <a:p>
            <a:endParaRPr lang="en-CA" dirty="0">
              <a:latin typeface="Cardo"/>
            </a:endParaRPr>
          </a:p>
          <a:p>
            <a:pPr marL="0" indent="0">
              <a:buNone/>
            </a:pPr>
            <a:endParaRPr lang="en-US" dirty="0"/>
          </a:p>
        </p:txBody>
      </p:sp>
      <p:pic>
        <p:nvPicPr>
          <p:cNvPr id="5" name="Picture 4">
            <a:extLst>
              <a:ext uri="{FF2B5EF4-FFF2-40B4-BE49-F238E27FC236}">
                <a16:creationId xmlns:a16="http://schemas.microsoft.com/office/drawing/2014/main" id="{AB971882-D76D-7524-31CA-A26473FDB88C}"/>
              </a:ext>
            </a:extLst>
          </p:cNvPr>
          <p:cNvPicPr>
            <a:picLocks noChangeAspect="1"/>
          </p:cNvPicPr>
          <p:nvPr/>
        </p:nvPicPr>
        <p:blipFill>
          <a:blip r:embed="rId4"/>
          <a:stretch>
            <a:fillRect/>
          </a:stretch>
        </p:blipFill>
        <p:spPr>
          <a:xfrm>
            <a:off x="5146392" y="481264"/>
            <a:ext cx="4061392" cy="721614"/>
          </a:xfrm>
          <a:prstGeom prst="rect">
            <a:avLst/>
          </a:prstGeom>
        </p:spPr>
      </p:pic>
    </p:spTree>
    <p:extLst>
      <p:ext uri="{BB962C8B-B14F-4D97-AF65-F5344CB8AC3E}">
        <p14:creationId xmlns:p14="http://schemas.microsoft.com/office/powerpoint/2010/main" val="2507910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F23D-9920-D114-8971-798EF5567312}"/>
              </a:ext>
            </a:extLst>
          </p:cNvPr>
          <p:cNvSpPr>
            <a:spLocks noGrp="1"/>
          </p:cNvSpPr>
          <p:nvPr>
            <p:ph type="title"/>
          </p:nvPr>
        </p:nvSpPr>
        <p:spPr>
          <a:xfrm>
            <a:off x="2849562" y="609600"/>
            <a:ext cx="6424440" cy="1320800"/>
          </a:xfrm>
        </p:spPr>
        <p:txBody>
          <a:bodyPr>
            <a:normAutofit/>
          </a:bodyPr>
          <a:lstStyle/>
          <a:p>
            <a:r>
              <a:rPr lang="en-US" dirty="0">
                <a:latin typeface="Comic Sans MS" panose="030F0702030302020204" pitchFamily="66" charset="0"/>
              </a:rPr>
              <a:t>Closing Prayer</a:t>
            </a:r>
            <a:endParaRPr lang="en-CA" dirty="0"/>
          </a:p>
        </p:txBody>
      </p:sp>
      <p:pic>
        <p:nvPicPr>
          <p:cNvPr id="6" name="Picture 5" descr="Lock with a love heart">
            <a:extLst>
              <a:ext uri="{FF2B5EF4-FFF2-40B4-BE49-F238E27FC236}">
                <a16:creationId xmlns:a16="http://schemas.microsoft.com/office/drawing/2014/main" id="{661C3B40-1490-A3DE-3745-83F218D69CCF}"/>
              </a:ext>
            </a:extLst>
          </p:cNvPr>
          <p:cNvPicPr>
            <a:picLocks noChangeAspect="1"/>
          </p:cNvPicPr>
          <p:nvPr/>
        </p:nvPicPr>
        <p:blipFill rotWithShape="1">
          <a:blip r:embed="rId3"/>
          <a:srcRect l="41907" r="35700"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68D9A61A-4891-92C5-D442-C0EDCD279B95}"/>
              </a:ext>
            </a:extLst>
          </p:cNvPr>
          <p:cNvSpPr>
            <a:spLocks noGrp="1"/>
          </p:cNvSpPr>
          <p:nvPr>
            <p:ph idx="1"/>
          </p:nvPr>
        </p:nvSpPr>
        <p:spPr>
          <a:xfrm>
            <a:off x="2430379" y="1203158"/>
            <a:ext cx="7415369" cy="5414210"/>
          </a:xfrm>
        </p:spPr>
        <p:txBody>
          <a:bodyPr>
            <a:noAutofit/>
          </a:bodyPr>
          <a:lstStyle/>
          <a:p>
            <a:pPr marL="109728" indent="0">
              <a:lnSpc>
                <a:spcPct val="90000"/>
              </a:lnSpc>
              <a:buNone/>
            </a:pPr>
            <a:r>
              <a:rPr lang="en-US" sz="2200" b="1" dirty="0">
                <a:latin typeface="Comic Sans MS" panose="030F0702030302020204" pitchFamily="66" charset="0"/>
              </a:rPr>
              <a:t>All:	</a:t>
            </a:r>
            <a:endParaRPr lang="en-CA" sz="2200" b="1"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today there be peace within each of us.</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trust that you have placed us exactly where we are meant to be.</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not forget the infinite possibilities that are born of faith in You.</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use the gifts we have received and pass on to others your love that has been given to us.</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May we be content with ourselves just the way we are.</a:t>
            </a:r>
            <a:endParaRPr lang="en-US" sz="2200" dirty="0">
              <a:latin typeface="Comic Sans MS" panose="030F0702030302020204" pitchFamily="66" charset="0"/>
            </a:endParaRPr>
          </a:p>
          <a:p>
            <a:pPr marL="109728" indent="0">
              <a:lnSpc>
                <a:spcPct val="90000"/>
              </a:lnSpc>
              <a:buNone/>
            </a:pPr>
            <a:r>
              <a:rPr lang="en-CA" sz="2200" dirty="0">
                <a:latin typeface="Comic Sans MS" panose="030F0702030302020204" pitchFamily="66" charset="0"/>
              </a:rPr>
              <a:t>Let this knowledge settle in our bones and allow our soul the freedom to sing, dance, praise and love.</a:t>
            </a:r>
          </a:p>
          <a:p>
            <a:pPr marL="109728" indent="0">
              <a:lnSpc>
                <a:spcPct val="90000"/>
              </a:lnSpc>
              <a:buNone/>
            </a:pPr>
            <a:r>
              <a:rPr lang="en-CA" sz="2200" dirty="0">
                <a:latin typeface="Comic Sans MS" panose="030F0702030302020204" pitchFamily="66" charset="0"/>
              </a:rPr>
              <a:t>Amen.</a:t>
            </a:r>
          </a:p>
          <a:p>
            <a:pPr marL="109728" indent="0" algn="r">
              <a:lnSpc>
                <a:spcPct val="90000"/>
              </a:lnSpc>
              <a:buNone/>
            </a:pPr>
            <a:r>
              <a:rPr lang="en-CA" sz="1400" i="1" dirty="0">
                <a:latin typeface="Comic Sans MS" panose="030F0702030302020204" pitchFamily="66" charset="0"/>
              </a:rPr>
              <a:t>(</a:t>
            </a:r>
            <a:r>
              <a:rPr lang="en-US" sz="1400" i="1" dirty="0"/>
              <a:t>St. Therese’s Prayer: St. Therese of Lisieux, the Little Flower</a:t>
            </a:r>
            <a:r>
              <a:rPr lang="en-CA" sz="1400" i="1" dirty="0">
                <a:latin typeface="Comic Sans MS" panose="030F0702030302020204" pitchFamily="66" charset="0"/>
              </a:rPr>
              <a:t>)</a:t>
            </a:r>
            <a:endParaRPr lang="en-US" sz="1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45307CAB-CC19-E561-6056-55FCC4A4391F}"/>
              </a:ext>
            </a:extLst>
          </p:cNvPr>
          <p:cNvSpPr>
            <a:spLocks noGrp="1"/>
          </p:cNvSpPr>
          <p:nvPr>
            <p:ph type="sldNum" sz="quarter" idx="12"/>
          </p:nvPr>
        </p:nvSpPr>
        <p:spPr>
          <a:xfrm>
            <a:off x="8590663" y="6041362"/>
            <a:ext cx="683339" cy="365125"/>
          </a:xfrm>
        </p:spPr>
        <p:txBody>
          <a:bodyPr>
            <a:normAutofit/>
          </a:bodyPr>
          <a:lstStyle/>
          <a:p>
            <a:pPr>
              <a:spcAft>
                <a:spcPts val="600"/>
              </a:spcAft>
            </a:pPr>
            <a:fld id="{99E99FC1-41DA-4945-9CF0-6BEC6CEAE2AF}" type="slidenum">
              <a:rPr lang="en-CA" smtClean="0"/>
              <a:pPr>
                <a:spcAft>
                  <a:spcPts val="600"/>
                </a:spcAft>
              </a:pPr>
              <a:t>21</a:t>
            </a:fld>
            <a:endParaRPr lang="en-CA"/>
          </a:p>
        </p:txBody>
      </p:sp>
    </p:spTree>
    <p:extLst>
      <p:ext uri="{BB962C8B-B14F-4D97-AF65-F5344CB8AC3E}">
        <p14:creationId xmlns:p14="http://schemas.microsoft.com/office/powerpoint/2010/main" val="3850545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E3ED-F2BB-C587-F274-8FDD94E578D0}"/>
              </a:ext>
            </a:extLst>
          </p:cNvPr>
          <p:cNvSpPr>
            <a:spLocks noGrp="1"/>
          </p:cNvSpPr>
          <p:nvPr>
            <p:ph type="title"/>
          </p:nvPr>
        </p:nvSpPr>
        <p:spPr>
          <a:xfrm>
            <a:off x="4441370" y="609600"/>
            <a:ext cx="4832631" cy="1320800"/>
          </a:xfrm>
        </p:spPr>
        <p:txBody>
          <a:bodyPr/>
          <a:lstStyle/>
          <a:p>
            <a:r>
              <a:rPr lang="en-CA" dirty="0"/>
              <a:t>Opening Prayer</a:t>
            </a:r>
          </a:p>
        </p:txBody>
      </p:sp>
      <p:pic>
        <p:nvPicPr>
          <p:cNvPr id="4" name="Content Placeholder 3" descr="A picture containing indoor&#10;&#10;Description automatically generated">
            <a:extLst>
              <a:ext uri="{FF2B5EF4-FFF2-40B4-BE49-F238E27FC236}">
                <a16:creationId xmlns:a16="http://schemas.microsoft.com/office/drawing/2014/main" id="{611AABAD-1C0C-730B-FD19-10A2BCF6E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8240" r="22377" b="-2"/>
          <a:stretch/>
        </p:blipFill>
        <p:spPr>
          <a:xfrm>
            <a:off x="737059" y="1055914"/>
            <a:ext cx="2931428" cy="4959255"/>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 name="TextBox 4">
            <a:extLst>
              <a:ext uri="{FF2B5EF4-FFF2-40B4-BE49-F238E27FC236}">
                <a16:creationId xmlns:a16="http://schemas.microsoft.com/office/drawing/2014/main" id="{8B0728F6-06C1-190F-F285-4C035232D948}"/>
              </a:ext>
            </a:extLst>
          </p:cNvPr>
          <p:cNvSpPr txBox="1"/>
          <p:nvPr/>
        </p:nvSpPr>
        <p:spPr>
          <a:xfrm>
            <a:off x="4441371" y="2100942"/>
            <a:ext cx="4832630" cy="3970318"/>
          </a:xfrm>
          <a:prstGeom prst="rect">
            <a:avLst/>
          </a:prstGeom>
          <a:noFill/>
        </p:spPr>
        <p:txBody>
          <a:bodyPr wrap="square" rtlCol="0">
            <a:spAutoFit/>
          </a:bodyPr>
          <a:lstStyle/>
          <a:p>
            <a:pPr marL="109728" indent="0">
              <a:buNone/>
            </a:pPr>
            <a:r>
              <a:rPr lang="en-US" sz="2800" b="1" dirty="0">
                <a:latin typeface="Cardo"/>
              </a:rPr>
              <a:t>Leader:</a:t>
            </a:r>
            <a:r>
              <a:rPr lang="en-US" sz="2800" dirty="0">
                <a:latin typeface="Cardo"/>
              </a:rPr>
              <a:t>  </a:t>
            </a:r>
          </a:p>
          <a:p>
            <a:pPr marL="109728" indent="0">
              <a:buNone/>
            </a:pPr>
            <a:r>
              <a:rPr lang="en-US" sz="2800" dirty="0">
                <a:latin typeface="Cardo"/>
              </a:rPr>
              <a:t>Lord Jesus, you said where two or three come together in your name, you are there with them.  And so, we begin our time together,</a:t>
            </a:r>
            <a:endParaRPr lang="en-CA" sz="2800" dirty="0">
              <a:latin typeface="Cardo"/>
            </a:endParaRPr>
          </a:p>
          <a:p>
            <a:pPr marL="109728" indent="0">
              <a:buNone/>
            </a:pPr>
            <a:r>
              <a:rPr lang="en-US" sz="2800" b="1" dirty="0">
                <a:latin typeface="Cardo"/>
              </a:rPr>
              <a:t> </a:t>
            </a:r>
            <a:endParaRPr lang="en-CA" sz="2800" dirty="0">
              <a:latin typeface="Cardo"/>
            </a:endParaRPr>
          </a:p>
          <a:p>
            <a:pPr marL="109728" indent="0">
              <a:buNone/>
            </a:pPr>
            <a:r>
              <a:rPr lang="en-US" sz="2800" b="1" dirty="0">
                <a:latin typeface="Cardo"/>
              </a:rPr>
              <a:t>All</a:t>
            </a:r>
            <a:r>
              <a:rPr lang="en-US" sz="2800" dirty="0">
                <a:latin typeface="Cardo"/>
              </a:rPr>
              <a:t>:  … in the name of the Father, Son and the Holy Spirit.</a:t>
            </a:r>
            <a:endParaRPr lang="en-CA" sz="2800" dirty="0">
              <a:latin typeface="Cardo"/>
            </a:endParaRPr>
          </a:p>
        </p:txBody>
      </p:sp>
      <p:sp>
        <p:nvSpPr>
          <p:cNvPr id="3" name="Slide Number Placeholder 2">
            <a:extLst>
              <a:ext uri="{FF2B5EF4-FFF2-40B4-BE49-F238E27FC236}">
                <a16:creationId xmlns:a16="http://schemas.microsoft.com/office/drawing/2014/main" id="{38575A70-7EF2-0132-1298-61054CE72ED8}"/>
              </a:ext>
            </a:extLst>
          </p:cNvPr>
          <p:cNvSpPr>
            <a:spLocks noGrp="1"/>
          </p:cNvSpPr>
          <p:nvPr>
            <p:ph type="sldNum" sz="quarter" idx="12"/>
          </p:nvPr>
        </p:nvSpPr>
        <p:spPr/>
        <p:txBody>
          <a:bodyPr/>
          <a:lstStyle/>
          <a:p>
            <a:fld id="{99E99FC1-41DA-4945-9CF0-6BEC6CEAE2AF}" type="slidenum">
              <a:rPr lang="en-CA" smtClean="0"/>
              <a:t>3</a:t>
            </a:fld>
            <a:endParaRPr lang="en-CA"/>
          </a:p>
        </p:txBody>
      </p:sp>
    </p:spTree>
    <p:extLst>
      <p:ext uri="{BB962C8B-B14F-4D97-AF65-F5344CB8AC3E}">
        <p14:creationId xmlns:p14="http://schemas.microsoft.com/office/powerpoint/2010/main" val="169598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320800"/>
          </a:xfrm>
        </p:spPr>
        <p:txBody>
          <a:bodyPr anchor="t">
            <a:normAutofit/>
          </a:bodyPr>
          <a:lstStyle/>
          <a:p>
            <a:r>
              <a:rPr lang="en-US" dirty="0">
                <a:latin typeface="Comic Sans MS" panose="030F0702030302020204" pitchFamily="66" charset="0"/>
              </a:rPr>
              <a:t>Opening Prayer</a:t>
            </a:r>
            <a:endParaRPr lang="en-CA" dirty="0"/>
          </a:p>
        </p:txBody>
      </p:sp>
      <p:sp>
        <p:nvSpPr>
          <p:cNvPr id="2" name="Content Placeholder 1"/>
          <p:cNvSpPr>
            <a:spLocks noGrp="1"/>
          </p:cNvSpPr>
          <p:nvPr>
            <p:ph idx="1"/>
          </p:nvPr>
        </p:nvSpPr>
        <p:spPr>
          <a:xfrm>
            <a:off x="6336287" y="1190847"/>
            <a:ext cx="3849704" cy="5273748"/>
          </a:xfrm>
        </p:spPr>
        <p:txBody>
          <a:bodyPr>
            <a:normAutofit/>
          </a:bodyPr>
          <a:lstStyle/>
          <a:p>
            <a:pPr marL="109728" indent="0">
              <a:lnSpc>
                <a:spcPct val="90000"/>
              </a:lnSpc>
              <a:buNone/>
            </a:pPr>
            <a:r>
              <a:rPr lang="en-US" b="1" dirty="0">
                <a:latin typeface="Cardo"/>
              </a:rPr>
              <a:t> </a:t>
            </a:r>
            <a:endParaRPr lang="en-CA" dirty="0">
              <a:latin typeface="Cardo"/>
            </a:endParaRPr>
          </a:p>
          <a:p>
            <a:pPr marL="109728" indent="0">
              <a:lnSpc>
                <a:spcPct val="90000"/>
              </a:lnSpc>
              <a:buNone/>
            </a:pPr>
            <a:r>
              <a:rPr lang="en-US" sz="2800" b="1" dirty="0">
                <a:latin typeface="Cardo"/>
              </a:rPr>
              <a:t>All</a:t>
            </a:r>
            <a:r>
              <a:rPr lang="en-US" sz="2800" dirty="0">
                <a:latin typeface="Cardo"/>
              </a:rPr>
              <a:t>:	</a:t>
            </a:r>
            <a:endParaRPr lang="en-CA" sz="2800" dirty="0">
              <a:latin typeface="Cardo"/>
            </a:endParaRPr>
          </a:p>
          <a:p>
            <a:pPr marL="109728" indent="0">
              <a:lnSpc>
                <a:spcPct val="90000"/>
              </a:lnSpc>
              <a:buNone/>
            </a:pPr>
            <a:r>
              <a:rPr lang="en-US" sz="2800" dirty="0">
                <a:latin typeface="Cardo"/>
              </a:rPr>
              <a:t>Lord God,</a:t>
            </a:r>
            <a:br>
              <a:rPr lang="en-US" sz="2800" dirty="0">
                <a:latin typeface="Cardo"/>
              </a:rPr>
            </a:br>
            <a:r>
              <a:rPr lang="en-US" sz="2800" dirty="0">
                <a:latin typeface="Cardo"/>
              </a:rPr>
              <a:t>We ask for your blessing on us today. Be a source of inspiration to us as we gather. </a:t>
            </a:r>
            <a:br>
              <a:rPr lang="en-US" sz="2800" dirty="0">
                <a:latin typeface="Cardo"/>
              </a:rPr>
            </a:br>
            <a:br>
              <a:rPr lang="en-US" sz="2800" dirty="0">
                <a:latin typeface="Cardo"/>
              </a:rPr>
            </a:br>
            <a:r>
              <a:rPr lang="en-US" sz="2800" dirty="0">
                <a:latin typeface="Cardo"/>
              </a:rPr>
              <a:t>To this end we pray,</a:t>
            </a:r>
          </a:p>
          <a:p>
            <a:pPr marL="109728" indent="0">
              <a:lnSpc>
                <a:spcPct val="90000"/>
              </a:lnSpc>
              <a:buNone/>
            </a:pPr>
            <a:r>
              <a:rPr lang="en-US" sz="2800" i="1" dirty="0">
                <a:latin typeface="Cardo"/>
              </a:rPr>
              <a:t>Our Father</a:t>
            </a:r>
            <a:r>
              <a:rPr lang="en-US" sz="2800" dirty="0">
                <a:latin typeface="Cardo"/>
              </a:rPr>
              <a:t>……</a:t>
            </a:r>
          </a:p>
          <a:p>
            <a:pPr marL="109728" indent="0">
              <a:lnSpc>
                <a:spcPct val="90000"/>
              </a:lnSpc>
              <a:buNone/>
            </a:pPr>
            <a:r>
              <a:rPr lang="en-US" sz="2800" dirty="0">
                <a:latin typeface="Cardo"/>
              </a:rPr>
              <a:t>Amen.</a:t>
            </a:r>
            <a:endParaRPr lang="en-CA" sz="2800" dirty="0">
              <a:latin typeface="Cardo"/>
            </a:endParaRPr>
          </a:p>
          <a:p>
            <a:pPr>
              <a:lnSpc>
                <a:spcPct val="90000"/>
              </a:lnSpc>
            </a:pPr>
            <a:endParaRPr lang="en-CA" dirty="0"/>
          </a:p>
        </p:txBody>
      </p:sp>
      <p:pic>
        <p:nvPicPr>
          <p:cNvPr id="1026" name="Picture 2" descr="Prayer - WCIC">
            <a:extLst>
              <a:ext uri="{FF2B5EF4-FFF2-40B4-BE49-F238E27FC236}">
                <a16:creationId xmlns:a16="http://schemas.microsoft.com/office/drawing/2014/main" id="{8EF53D0E-04E1-9648-84C6-4D2A746FE6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8" r="4361"/>
          <a:stretch/>
        </p:blipFill>
        <p:spPr bwMode="auto">
          <a:xfrm>
            <a:off x="677334" y="2159331"/>
            <a:ext cx="5423429" cy="388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466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5813-93A1-F4BF-E0C6-2BC9C8A85D38}"/>
              </a:ext>
            </a:extLst>
          </p:cNvPr>
          <p:cNvSpPr>
            <a:spLocks noGrp="1"/>
          </p:cNvSpPr>
          <p:nvPr>
            <p:ph type="title"/>
          </p:nvPr>
        </p:nvSpPr>
        <p:spPr/>
        <p:txBody>
          <a:bodyPr/>
          <a:lstStyle/>
          <a:p>
            <a:pPr algn="ctr"/>
            <a:r>
              <a:rPr lang="en-CA" dirty="0"/>
              <a:t>What is Horizons of Hope?</a:t>
            </a:r>
          </a:p>
        </p:txBody>
      </p:sp>
      <p:sp>
        <p:nvSpPr>
          <p:cNvPr id="3" name="Content Placeholder 2">
            <a:extLst>
              <a:ext uri="{FF2B5EF4-FFF2-40B4-BE49-F238E27FC236}">
                <a16:creationId xmlns:a16="http://schemas.microsoft.com/office/drawing/2014/main" id="{07959D10-7C86-ED0D-4C2B-3DCC380BC6C9}"/>
              </a:ext>
            </a:extLst>
          </p:cNvPr>
          <p:cNvSpPr>
            <a:spLocks noGrp="1"/>
          </p:cNvSpPr>
          <p:nvPr>
            <p:ph idx="1"/>
          </p:nvPr>
        </p:nvSpPr>
        <p:spPr>
          <a:xfrm>
            <a:off x="677334" y="1588169"/>
            <a:ext cx="8875740" cy="4932948"/>
          </a:xfrm>
        </p:spPr>
        <p:txBody>
          <a:bodyPr>
            <a:normAutofit lnSpcReduction="10000"/>
          </a:bodyPr>
          <a:lstStyle/>
          <a:p>
            <a:pPr algn="l"/>
            <a:r>
              <a:rPr lang="en-US" sz="2200" b="0" i="1" dirty="0">
                <a:solidFill>
                  <a:schemeClr val="tx1"/>
                </a:solidFill>
                <a:effectLst/>
                <a:latin typeface="Roboto" panose="02000000000000000000" pitchFamily="2" charset="0"/>
              </a:rPr>
              <a:t>Horizons of Hope: A Toolkit for Catholic Parishes on Palliative Care </a:t>
            </a:r>
            <a:r>
              <a:rPr lang="en-US" sz="2200" b="0" i="0" dirty="0">
                <a:solidFill>
                  <a:schemeClr val="tx1"/>
                </a:solidFill>
                <a:effectLst/>
                <a:latin typeface="Roboto" panose="02000000000000000000" pitchFamily="2" charset="0"/>
              </a:rPr>
              <a:t>was developed by the Canadian Conference of Catholic Bishops.  It seeks to:</a:t>
            </a:r>
          </a:p>
          <a:p>
            <a:pPr lvl="1"/>
            <a:r>
              <a:rPr lang="en-US" sz="2200" b="0" i="0" dirty="0">
                <a:solidFill>
                  <a:schemeClr val="tx1"/>
                </a:solidFill>
                <a:effectLst/>
                <a:latin typeface="Roboto" panose="02000000000000000000" pitchFamily="2" charset="0"/>
              </a:rPr>
              <a:t>Empower and educate parishioners by addressing questions surrounding palliative care, dying, passing on the eternal </a:t>
            </a:r>
            <a:r>
              <a:rPr lang="en-US" sz="2200" dirty="0">
                <a:solidFill>
                  <a:schemeClr val="tx1"/>
                </a:solidFill>
                <a:latin typeface="Roboto" panose="02000000000000000000" pitchFamily="2" charset="0"/>
              </a:rPr>
              <a:t>life</a:t>
            </a:r>
            <a:r>
              <a:rPr lang="en-US" sz="2200" b="0" i="0" dirty="0">
                <a:solidFill>
                  <a:schemeClr val="tx1"/>
                </a:solidFill>
                <a:effectLst/>
                <a:latin typeface="Roboto" panose="02000000000000000000" pitchFamily="2" charset="0"/>
              </a:rPr>
              <a:t>, suffering, accompaniment, and bereavement in a holistic fashion.</a:t>
            </a:r>
          </a:p>
          <a:p>
            <a:pPr lvl="1"/>
            <a:r>
              <a:rPr lang="en-US" sz="2200" b="0" i="0" dirty="0">
                <a:solidFill>
                  <a:schemeClr val="tx1"/>
                </a:solidFill>
                <a:effectLst/>
                <a:latin typeface="Roboto" panose="02000000000000000000" pitchFamily="2" charset="0"/>
              </a:rPr>
              <a:t>Present high-quality content that explores how palliative care is understood from a perspective of Catholic moral and pastoral theology, medical expertise and the Compassionate Community model.</a:t>
            </a:r>
          </a:p>
          <a:p>
            <a:pPr lvl="1"/>
            <a:r>
              <a:rPr lang="en-US" sz="2200" b="0" i="0" dirty="0">
                <a:solidFill>
                  <a:schemeClr val="tx1"/>
                </a:solidFill>
                <a:effectLst/>
                <a:latin typeface="Roboto" panose="02000000000000000000" pitchFamily="2" charset="0"/>
              </a:rPr>
              <a:t>Facilitate meaningful conversations together so that our parishes and families become Compassionate Communities, grounded in the mercy and tenderness of the living Christ.</a:t>
            </a:r>
          </a:p>
          <a:p>
            <a:endParaRPr lang="en-CA" dirty="0"/>
          </a:p>
        </p:txBody>
      </p:sp>
    </p:spTree>
    <p:extLst>
      <p:ext uri="{BB962C8B-B14F-4D97-AF65-F5344CB8AC3E}">
        <p14:creationId xmlns:p14="http://schemas.microsoft.com/office/powerpoint/2010/main" val="257515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flowers on top of a coffin">
            <a:extLst>
              <a:ext uri="{FF2B5EF4-FFF2-40B4-BE49-F238E27FC236}">
                <a16:creationId xmlns:a16="http://schemas.microsoft.com/office/drawing/2014/main" id="{47450830-4AD4-E905-C7C1-8FE7492C0529}"/>
              </a:ext>
            </a:extLst>
          </p:cNvPr>
          <p:cNvPicPr>
            <a:picLocks noChangeAspect="1"/>
          </p:cNvPicPr>
          <p:nvPr/>
        </p:nvPicPr>
        <p:blipFill>
          <a:blip r:embed="rId3">
            <a:extLst>
              <a:ext uri="{28A0092B-C50C-407E-A947-70E740481C1C}">
                <a14:useLocalDpi xmlns:a14="http://schemas.microsoft.com/office/drawing/2010/main" val="0"/>
              </a:ext>
            </a:extLst>
          </a:blip>
          <a:srcRect l="14420" r="8761"/>
          <a:stretch>
            <a:fillRect/>
          </a:stretch>
        </p:blipFill>
        <p:spPr>
          <a:xfrm>
            <a:off x="4514850" y="-1"/>
            <a:ext cx="767715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E1EB6E1-2184-3193-1D8A-0045C566BA08}"/>
              </a:ext>
            </a:extLst>
          </p:cNvPr>
          <p:cNvSpPr>
            <a:spLocks noGrp="1"/>
          </p:cNvSpPr>
          <p:nvPr>
            <p:ph type="title"/>
          </p:nvPr>
        </p:nvSpPr>
        <p:spPr>
          <a:xfrm>
            <a:off x="213014" y="609600"/>
            <a:ext cx="4701886" cy="1320800"/>
          </a:xfrm>
        </p:spPr>
        <p:txBody>
          <a:bodyPr>
            <a:normAutofit/>
          </a:bodyPr>
          <a:lstStyle/>
          <a:p>
            <a:pPr algn="ctr">
              <a:lnSpc>
                <a:spcPct val="90000"/>
              </a:lnSpc>
            </a:pPr>
            <a:r>
              <a:rPr lang="en-CA" sz="2800" dirty="0"/>
              <a:t>“Passing on to Eternal Life” versus “End of Life” </a:t>
            </a:r>
          </a:p>
        </p:txBody>
      </p:sp>
      <p:sp>
        <p:nvSpPr>
          <p:cNvPr id="3" name="Content Placeholder 2">
            <a:extLst>
              <a:ext uri="{FF2B5EF4-FFF2-40B4-BE49-F238E27FC236}">
                <a16:creationId xmlns:a16="http://schemas.microsoft.com/office/drawing/2014/main" id="{B3D6DBA9-0F04-FD54-A0E0-DB75F4761C93}"/>
              </a:ext>
            </a:extLst>
          </p:cNvPr>
          <p:cNvSpPr>
            <a:spLocks noGrp="1"/>
          </p:cNvSpPr>
          <p:nvPr>
            <p:ph idx="1"/>
          </p:nvPr>
        </p:nvSpPr>
        <p:spPr>
          <a:xfrm>
            <a:off x="216188" y="1524001"/>
            <a:ext cx="5213062" cy="5086350"/>
          </a:xfrm>
        </p:spPr>
        <p:txBody>
          <a:bodyPr>
            <a:noAutofit/>
          </a:bodyPr>
          <a:lstStyle/>
          <a:p>
            <a:r>
              <a:rPr lang="en-US" sz="2200" i="1" dirty="0">
                <a:latin typeface="Roboto" panose="02000000000000000000" pitchFamily="2" charset="0"/>
                <a:ea typeface="Roboto" panose="02000000000000000000" pitchFamily="2" charset="0"/>
                <a:cs typeface="Roboto" panose="02000000000000000000" pitchFamily="2" charset="0"/>
              </a:rPr>
              <a:t>Horizons of Hope: A Toolkit </a:t>
            </a:r>
            <a:r>
              <a:rPr lang="en-US" sz="2200" dirty="0">
                <a:latin typeface="Roboto" panose="02000000000000000000" pitchFamily="2" charset="0"/>
                <a:ea typeface="Roboto" panose="02000000000000000000" pitchFamily="2" charset="0"/>
                <a:cs typeface="Roboto" panose="02000000000000000000" pitchFamily="2" charset="0"/>
              </a:rPr>
              <a:t>developed some years ago by the Canadian Conference of Catholic Bishops uses the term “End of Life” throughout the toolkit.</a:t>
            </a:r>
          </a:p>
          <a:p>
            <a:r>
              <a:rPr lang="en-US" sz="2200" dirty="0">
                <a:latin typeface="Roboto" panose="02000000000000000000" pitchFamily="2" charset="0"/>
                <a:ea typeface="Roboto" panose="02000000000000000000" pitchFamily="2" charset="0"/>
                <a:cs typeface="Roboto" panose="02000000000000000000" pitchFamily="2" charset="0"/>
              </a:rPr>
              <a:t>Bishop </a:t>
            </a:r>
            <a:r>
              <a:rPr lang="en-US" sz="2200">
                <a:latin typeface="Roboto" panose="02000000000000000000" pitchFamily="2" charset="0"/>
                <a:ea typeface="Roboto" panose="02000000000000000000" pitchFamily="2" charset="0"/>
                <a:cs typeface="Roboto" panose="02000000000000000000" pitchFamily="2" charset="0"/>
              </a:rPr>
              <a:t>Gary’s wish </a:t>
            </a:r>
            <a:r>
              <a:rPr lang="en-US" sz="2200" dirty="0">
                <a:latin typeface="Roboto" panose="02000000000000000000" pitchFamily="2" charset="0"/>
                <a:ea typeface="Roboto" panose="02000000000000000000" pitchFamily="2" charset="0"/>
                <a:cs typeface="Roboto" panose="02000000000000000000" pitchFamily="2" charset="0"/>
              </a:rPr>
              <a:t>is that we avoid using the term “End of Life” and instead focus on the term of </a:t>
            </a:r>
            <a:br>
              <a:rPr lang="en-US" sz="2200" dirty="0">
                <a:latin typeface="Roboto" panose="02000000000000000000" pitchFamily="2" charset="0"/>
                <a:ea typeface="Roboto" panose="02000000000000000000" pitchFamily="2" charset="0"/>
                <a:cs typeface="Roboto" panose="02000000000000000000" pitchFamily="2" charset="0"/>
              </a:rPr>
            </a:br>
            <a:r>
              <a:rPr lang="en-US" sz="2200" dirty="0">
                <a:latin typeface="Roboto" panose="02000000000000000000" pitchFamily="2" charset="0"/>
                <a:ea typeface="Roboto" panose="02000000000000000000" pitchFamily="2" charset="0"/>
                <a:cs typeface="Roboto" panose="02000000000000000000" pitchFamily="2" charset="0"/>
              </a:rPr>
              <a:t>“</a:t>
            </a:r>
            <a:r>
              <a:rPr lang="en-US" sz="2200" b="1" dirty="0">
                <a:latin typeface="Roboto" panose="02000000000000000000" pitchFamily="2" charset="0"/>
                <a:ea typeface="Roboto" panose="02000000000000000000" pitchFamily="2" charset="0"/>
                <a:cs typeface="Roboto" panose="02000000000000000000" pitchFamily="2" charset="0"/>
              </a:rPr>
              <a:t>Passing on to Eternal Life</a:t>
            </a:r>
            <a:r>
              <a:rPr lang="en-US" sz="2200" dirty="0">
                <a:latin typeface="Roboto" panose="02000000000000000000" pitchFamily="2" charset="0"/>
                <a:ea typeface="Roboto" panose="02000000000000000000" pitchFamily="2" charset="0"/>
                <a:cs typeface="Roboto" panose="02000000000000000000" pitchFamily="2" charset="0"/>
              </a:rPr>
              <a:t>”.</a:t>
            </a:r>
          </a:p>
          <a:p>
            <a:r>
              <a:rPr lang="en-US" sz="2200" i="1" dirty="0">
                <a:latin typeface="Roboto" panose="02000000000000000000" pitchFamily="2" charset="0"/>
                <a:ea typeface="Roboto" panose="02000000000000000000" pitchFamily="2" charset="0"/>
                <a:cs typeface="Roboto" panose="02000000000000000000" pitchFamily="2" charset="0"/>
              </a:rPr>
              <a:t>For God so loved the world that he gave his one and only Son, that whoever believes in him shall not perish but have eternal life.  </a:t>
            </a:r>
            <a:r>
              <a:rPr lang="en-US" sz="1600" i="1" dirty="0">
                <a:latin typeface="Roboto" panose="02000000000000000000" pitchFamily="2" charset="0"/>
                <a:ea typeface="Roboto" panose="02000000000000000000" pitchFamily="2" charset="0"/>
                <a:cs typeface="Roboto" panose="02000000000000000000" pitchFamily="2" charset="0"/>
              </a:rPr>
              <a:t>(John 3:16)</a:t>
            </a:r>
            <a:endParaRPr lang="en-CA"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64521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1E1A-B81F-184F-795A-16BEF489DFE6}"/>
              </a:ext>
            </a:extLst>
          </p:cNvPr>
          <p:cNvSpPr>
            <a:spLocks noGrp="1"/>
          </p:cNvSpPr>
          <p:nvPr>
            <p:ph type="title"/>
          </p:nvPr>
        </p:nvSpPr>
        <p:spPr/>
        <p:txBody>
          <a:bodyPr/>
          <a:lstStyle/>
          <a:p>
            <a:pPr algn="ctr"/>
            <a:r>
              <a:rPr lang="en-CA" dirty="0"/>
              <a:t>Diocesan </a:t>
            </a:r>
            <a:r>
              <a:rPr lang="en-CA" dirty="0">
                <a:hlinkClick r:id="rId3"/>
              </a:rPr>
              <a:t>Video</a:t>
            </a:r>
            <a:r>
              <a:rPr lang="en-CA" dirty="0"/>
              <a:t> - Introduction</a:t>
            </a:r>
          </a:p>
        </p:txBody>
      </p:sp>
      <p:sp>
        <p:nvSpPr>
          <p:cNvPr id="3" name="Content Placeholder 2">
            <a:extLst>
              <a:ext uri="{FF2B5EF4-FFF2-40B4-BE49-F238E27FC236}">
                <a16:creationId xmlns:a16="http://schemas.microsoft.com/office/drawing/2014/main" id="{50DDDBAE-04BC-AC3F-EF0C-F552B077A4EF}"/>
              </a:ext>
            </a:extLst>
          </p:cNvPr>
          <p:cNvSpPr>
            <a:spLocks noGrp="1"/>
          </p:cNvSpPr>
          <p:nvPr>
            <p:ph idx="1"/>
          </p:nvPr>
        </p:nvSpPr>
        <p:spPr/>
        <p:txBody>
          <a:bodyPr>
            <a:normAutofit/>
          </a:bodyPr>
          <a:lstStyle/>
          <a:p>
            <a:pPr marL="0" indent="0">
              <a:buNone/>
            </a:pPr>
            <a:endParaRPr lang="en-CA" sz="2800" dirty="0">
              <a:latin typeface="Cardo"/>
            </a:endParaRPr>
          </a:p>
        </p:txBody>
      </p:sp>
      <p:pic>
        <p:nvPicPr>
          <p:cNvPr id="5" name="Picture 4" descr="Sun shining through clouds and mountains&#10;&#10;Description automatically generated with medium confidence">
            <a:extLst>
              <a:ext uri="{FF2B5EF4-FFF2-40B4-BE49-F238E27FC236}">
                <a16:creationId xmlns:a16="http://schemas.microsoft.com/office/drawing/2014/main" id="{5AD029EB-5861-9CB0-4C47-D16EA3820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619" y="1619542"/>
            <a:ext cx="7228454" cy="4823788"/>
          </a:xfrm>
          <a:prstGeom prst="rect">
            <a:avLst/>
          </a:prstGeom>
        </p:spPr>
      </p:pic>
    </p:spTree>
    <p:extLst>
      <p:ext uri="{BB962C8B-B14F-4D97-AF65-F5344CB8AC3E}">
        <p14:creationId xmlns:p14="http://schemas.microsoft.com/office/powerpoint/2010/main" val="131155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A110-11D9-7F68-ED8B-7FB0F50A5BF2}"/>
              </a:ext>
            </a:extLst>
          </p:cNvPr>
          <p:cNvSpPr>
            <a:spLocks noGrp="1"/>
          </p:cNvSpPr>
          <p:nvPr>
            <p:ph type="title"/>
          </p:nvPr>
        </p:nvSpPr>
        <p:spPr>
          <a:xfrm>
            <a:off x="1615440" y="609600"/>
            <a:ext cx="8025865" cy="1320800"/>
          </a:xfrm>
        </p:spPr>
        <p:txBody>
          <a:bodyPr>
            <a:noAutofit/>
          </a:bodyPr>
          <a:lstStyle/>
          <a:p>
            <a:pPr algn="ctr"/>
            <a:r>
              <a:rPr lang="en-CA" sz="2800" dirty="0"/>
              <a:t>The Course: </a:t>
            </a:r>
            <a:br>
              <a:rPr lang="en-CA" sz="2800" dirty="0"/>
            </a:br>
            <a:r>
              <a:rPr lang="en-CA" sz="2800" dirty="0"/>
              <a:t>4 Modules/Sessions according the CCCB Toolkit</a:t>
            </a:r>
          </a:p>
        </p:txBody>
      </p:sp>
      <p:pic>
        <p:nvPicPr>
          <p:cNvPr id="5" name="Picture 4" descr="Plant growing in a concrete crack">
            <a:extLst>
              <a:ext uri="{FF2B5EF4-FFF2-40B4-BE49-F238E27FC236}">
                <a16:creationId xmlns:a16="http://schemas.microsoft.com/office/drawing/2014/main" id="{EB8FF670-1A73-51AD-97D4-CB7AD07636D8}"/>
              </a:ext>
            </a:extLst>
          </p:cNvPr>
          <p:cNvPicPr>
            <a:picLocks noChangeAspect="1"/>
          </p:cNvPicPr>
          <p:nvPr/>
        </p:nvPicPr>
        <p:blipFill rotWithShape="1">
          <a:blip r:embed="rId3"/>
          <a:srcRect l="30767" t="142" r="42697"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0" name="Isosceles Triangle 2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56065860-0396-02EB-540D-B3949AD4FE5D}"/>
              </a:ext>
            </a:extLst>
          </p:cNvPr>
          <p:cNvSpPr>
            <a:spLocks noGrp="1"/>
          </p:cNvSpPr>
          <p:nvPr>
            <p:ph idx="1"/>
          </p:nvPr>
        </p:nvSpPr>
        <p:spPr>
          <a:xfrm>
            <a:off x="2550695" y="1930399"/>
            <a:ext cx="7579893" cy="4686969"/>
          </a:xfrm>
        </p:spPr>
        <p:txBody>
          <a:bodyPr>
            <a:normAutofit lnSpcReduction="10000"/>
          </a:bodyPr>
          <a:lstStyle/>
          <a:p>
            <a:pPr lvl="1"/>
            <a:r>
              <a:rPr lang="en-CA" sz="2400" dirty="0">
                <a:solidFill>
                  <a:schemeClr val="accent2">
                    <a:lumMod val="50000"/>
                  </a:schemeClr>
                </a:solidFill>
              </a:rPr>
              <a:t>Module 1: (today)</a:t>
            </a:r>
            <a:br>
              <a:rPr lang="en-CA" sz="2400" dirty="0">
                <a:solidFill>
                  <a:schemeClr val="accent2">
                    <a:lumMod val="50000"/>
                  </a:schemeClr>
                </a:solidFill>
              </a:rPr>
            </a:br>
            <a:r>
              <a:rPr lang="en-CA" sz="2400" dirty="0">
                <a:solidFill>
                  <a:schemeClr val="accent2">
                    <a:lumMod val="50000"/>
                  </a:schemeClr>
                </a:solidFill>
              </a:rPr>
              <a:t>Understanding the Human Experience of Dying and Death (and passing onto Eternal Life)</a:t>
            </a:r>
          </a:p>
          <a:p>
            <a:pPr lvl="1"/>
            <a:r>
              <a:rPr lang="en-CA" sz="2400" dirty="0"/>
              <a:t>Module 2: </a:t>
            </a:r>
            <a:br>
              <a:rPr lang="en-CA" sz="2400" dirty="0"/>
            </a:br>
            <a:r>
              <a:rPr lang="en-CA" sz="2400" dirty="0"/>
              <a:t>Discerning and Making Decisions at the End of Life (as we prepare to pass on to Eternal Life)</a:t>
            </a:r>
          </a:p>
          <a:p>
            <a:pPr lvl="1"/>
            <a:r>
              <a:rPr lang="en-CA" sz="2400" dirty="0"/>
              <a:t>Module3: </a:t>
            </a:r>
            <a:br>
              <a:rPr lang="en-CA" sz="2400" dirty="0"/>
            </a:br>
            <a:r>
              <a:rPr lang="en-CA" sz="2400" dirty="0"/>
              <a:t>Accompanying Those at the End of Life (as they pass on to Eternal Life)</a:t>
            </a:r>
          </a:p>
          <a:p>
            <a:pPr lvl="1"/>
            <a:r>
              <a:rPr lang="en-CA" sz="2400" dirty="0"/>
              <a:t>Module 4: </a:t>
            </a:r>
            <a:br>
              <a:rPr lang="en-CA" sz="2400" dirty="0"/>
            </a:br>
            <a:r>
              <a:rPr lang="en-CA" sz="2400" dirty="0"/>
              <a:t>Supporting and Integrating within the Wider Community</a:t>
            </a:r>
          </a:p>
        </p:txBody>
      </p:sp>
    </p:spTree>
    <p:extLst>
      <p:ext uri="{BB962C8B-B14F-4D97-AF65-F5344CB8AC3E}">
        <p14:creationId xmlns:p14="http://schemas.microsoft.com/office/powerpoint/2010/main" val="238551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AF65-DEB6-5DF6-E2EC-0CAA49BC1B10}"/>
              </a:ext>
            </a:extLst>
          </p:cNvPr>
          <p:cNvSpPr>
            <a:spLocks noGrp="1"/>
          </p:cNvSpPr>
          <p:nvPr>
            <p:ph type="title"/>
          </p:nvPr>
        </p:nvSpPr>
        <p:spPr>
          <a:xfrm>
            <a:off x="4721639" y="609600"/>
            <a:ext cx="5040287" cy="1320800"/>
          </a:xfrm>
        </p:spPr>
        <p:txBody>
          <a:bodyPr>
            <a:normAutofit/>
          </a:bodyPr>
          <a:lstStyle/>
          <a:p>
            <a:pPr algn="ctr"/>
            <a:r>
              <a:rPr lang="en-CA" dirty="0"/>
              <a:t>Agenda for Each Day</a:t>
            </a:r>
          </a:p>
        </p:txBody>
      </p:sp>
      <p:sp>
        <p:nvSpPr>
          <p:cNvPr id="3" name="Content Placeholder 2">
            <a:extLst>
              <a:ext uri="{FF2B5EF4-FFF2-40B4-BE49-F238E27FC236}">
                <a16:creationId xmlns:a16="http://schemas.microsoft.com/office/drawing/2014/main" id="{7459ABB5-136E-5006-80EC-959453208B77}"/>
              </a:ext>
            </a:extLst>
          </p:cNvPr>
          <p:cNvSpPr>
            <a:spLocks noGrp="1"/>
          </p:cNvSpPr>
          <p:nvPr>
            <p:ph idx="1"/>
          </p:nvPr>
        </p:nvSpPr>
        <p:spPr>
          <a:xfrm>
            <a:off x="4552383" y="1269242"/>
            <a:ext cx="4721619" cy="5420315"/>
          </a:xfrm>
        </p:spPr>
        <p:txBody>
          <a:bodyPr>
            <a:normAutofit/>
          </a:bodyPr>
          <a:lstStyle/>
          <a:p>
            <a:pPr>
              <a:lnSpc>
                <a:spcPct val="90000"/>
              </a:lnSpc>
            </a:pPr>
            <a:r>
              <a:rPr lang="en-CA" dirty="0"/>
              <a:t>Part 1: Experience</a:t>
            </a:r>
          </a:p>
          <a:p>
            <a:pPr lvl="1">
              <a:lnSpc>
                <a:spcPct val="90000"/>
              </a:lnSpc>
            </a:pPr>
            <a:r>
              <a:rPr lang="en-CA" sz="1800" dirty="0"/>
              <a:t>Preparing our Hearts</a:t>
            </a:r>
          </a:p>
          <a:p>
            <a:pPr lvl="1">
              <a:lnSpc>
                <a:spcPct val="90000"/>
              </a:lnSpc>
            </a:pPr>
            <a:r>
              <a:rPr lang="en-CA" sz="1800" dirty="0"/>
              <a:t>Proclamation of the Word</a:t>
            </a:r>
          </a:p>
          <a:p>
            <a:pPr lvl="1">
              <a:lnSpc>
                <a:spcPct val="90000"/>
              </a:lnSpc>
            </a:pPr>
            <a:r>
              <a:rPr lang="en-CA" sz="1800" dirty="0"/>
              <a:t>Guided Personal Reflection</a:t>
            </a:r>
          </a:p>
          <a:p>
            <a:pPr lvl="1">
              <a:lnSpc>
                <a:spcPct val="90000"/>
              </a:lnSpc>
            </a:pPr>
            <a:r>
              <a:rPr lang="en-CA" sz="1800" dirty="0"/>
              <a:t>Table Conversation</a:t>
            </a:r>
          </a:p>
          <a:p>
            <a:pPr lvl="1">
              <a:lnSpc>
                <a:spcPct val="90000"/>
              </a:lnSpc>
            </a:pPr>
            <a:r>
              <a:rPr lang="en-CA" sz="1800" dirty="0"/>
              <a:t>Large Group Focus</a:t>
            </a:r>
          </a:p>
          <a:p>
            <a:pPr>
              <a:lnSpc>
                <a:spcPct val="90000"/>
              </a:lnSpc>
            </a:pPr>
            <a:r>
              <a:rPr lang="en-CA" dirty="0"/>
              <a:t>Part 2: New Information (X2 with break in between)</a:t>
            </a:r>
          </a:p>
          <a:p>
            <a:pPr lvl="1">
              <a:lnSpc>
                <a:spcPct val="90000"/>
              </a:lnSpc>
            </a:pPr>
            <a:r>
              <a:rPr lang="en-CA" sz="1800" dirty="0"/>
              <a:t>Video</a:t>
            </a:r>
          </a:p>
          <a:p>
            <a:pPr lvl="1">
              <a:lnSpc>
                <a:spcPct val="90000"/>
              </a:lnSpc>
            </a:pPr>
            <a:r>
              <a:rPr lang="en-CA" sz="1800" dirty="0"/>
              <a:t>Application to My Life</a:t>
            </a:r>
          </a:p>
          <a:p>
            <a:pPr lvl="1">
              <a:lnSpc>
                <a:spcPct val="90000"/>
              </a:lnSpc>
            </a:pPr>
            <a:r>
              <a:rPr lang="en-CA" sz="1800" dirty="0"/>
              <a:t>Small Group Conversation</a:t>
            </a:r>
          </a:p>
          <a:p>
            <a:pPr lvl="1">
              <a:lnSpc>
                <a:spcPct val="90000"/>
              </a:lnSpc>
            </a:pPr>
            <a:r>
              <a:rPr lang="en-CA" sz="1800" dirty="0"/>
              <a:t>Large Group Focus</a:t>
            </a:r>
          </a:p>
          <a:p>
            <a:pPr>
              <a:lnSpc>
                <a:spcPct val="90000"/>
              </a:lnSpc>
            </a:pPr>
            <a:r>
              <a:rPr lang="en-CA" dirty="0"/>
              <a:t>Part 3: Action </a:t>
            </a:r>
          </a:p>
          <a:p>
            <a:pPr lvl="1">
              <a:lnSpc>
                <a:spcPct val="90000"/>
              </a:lnSpc>
            </a:pPr>
            <a:r>
              <a:rPr lang="en-CA" sz="1800" dirty="0"/>
              <a:t>Going Forth</a:t>
            </a:r>
          </a:p>
          <a:p>
            <a:pPr lvl="1">
              <a:lnSpc>
                <a:spcPct val="90000"/>
              </a:lnSpc>
            </a:pPr>
            <a:endParaRPr lang="en-CA" sz="1300" dirty="0"/>
          </a:p>
          <a:p>
            <a:pPr lvl="1">
              <a:lnSpc>
                <a:spcPct val="90000"/>
              </a:lnSpc>
            </a:pPr>
            <a:endParaRPr lang="en-CA" sz="1300" dirty="0"/>
          </a:p>
          <a:p>
            <a:pPr lvl="1">
              <a:lnSpc>
                <a:spcPct val="90000"/>
              </a:lnSpc>
            </a:pPr>
            <a:endParaRPr lang="en-CA" sz="1300" dirty="0"/>
          </a:p>
        </p:txBody>
      </p:sp>
      <p:pic>
        <p:nvPicPr>
          <p:cNvPr id="7" name="Picture 6" descr="Multi-coloured dialogue boxes">
            <a:extLst>
              <a:ext uri="{FF2B5EF4-FFF2-40B4-BE49-F238E27FC236}">
                <a16:creationId xmlns:a16="http://schemas.microsoft.com/office/drawing/2014/main" id="{848D81C8-7224-50A0-9A08-FE8BFC9A872C}"/>
              </a:ext>
            </a:extLst>
          </p:cNvPr>
          <p:cNvPicPr>
            <a:picLocks noChangeAspect="1"/>
          </p:cNvPicPr>
          <p:nvPr/>
        </p:nvPicPr>
        <p:blipFill rotWithShape="1">
          <a:blip r:embed="rId3"/>
          <a:srcRect l="17607" r="21428" b="2"/>
          <a:stretch/>
        </p:blipFill>
        <p:spPr>
          <a:xfrm>
            <a:off x="20" y="-1"/>
            <a:ext cx="4721619"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6" name="Isosceles Triangle 1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968490988"/>
      </p:ext>
    </p:extLst>
  </p:cSld>
  <p:clrMapOvr>
    <a:masterClrMapping/>
  </p:clrMapOvr>
</p:sld>
</file>

<file path=ppt/theme/theme1.xml><?xml version="1.0" encoding="utf-8"?>
<a:theme xmlns:a="http://schemas.openxmlformats.org/drawingml/2006/main" name="Facet">
  <a:themeElements>
    <a:clrScheme name="Custom 19">
      <a:dk1>
        <a:sysClr val="windowText" lastClr="000000"/>
      </a:dk1>
      <a:lt1>
        <a:sysClr val="window" lastClr="FFFFFF"/>
      </a:lt1>
      <a:dk2>
        <a:srgbClr val="775F55"/>
      </a:dk2>
      <a:lt2>
        <a:srgbClr val="EBDDC3"/>
      </a:lt2>
      <a:accent1>
        <a:srgbClr val="548BB7"/>
      </a:accent1>
      <a:accent2>
        <a:srgbClr val="FAD372"/>
      </a:accent2>
      <a:accent3>
        <a:srgbClr val="A5AB81"/>
      </a:accent3>
      <a:accent4>
        <a:srgbClr val="B85B22"/>
      </a:accent4>
      <a:accent5>
        <a:srgbClr val="7BA79D"/>
      </a:accent5>
      <a:accent6>
        <a:srgbClr val="968C8C"/>
      </a:accent6>
      <a:hlink>
        <a:srgbClr val="F7B615"/>
      </a:hlink>
      <a:folHlink>
        <a:srgbClr val="70440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436</TotalTime>
  <Words>1954</Words>
  <Application>Microsoft Office PowerPoint</Application>
  <PresentationFormat>Widescreen</PresentationFormat>
  <Paragraphs>211</Paragraphs>
  <Slides>21</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Aptos</vt:lpstr>
      <vt:lpstr>Arial</vt:lpstr>
      <vt:lpstr>Calibri</vt:lpstr>
      <vt:lpstr>Cardo</vt:lpstr>
      <vt:lpstr>Comic Sans MS</vt:lpstr>
      <vt:lpstr>Courier New</vt:lpstr>
      <vt:lpstr>Google Sans</vt:lpstr>
      <vt:lpstr>Roboto</vt:lpstr>
      <vt:lpstr>Trebuchet MS</vt:lpstr>
      <vt:lpstr>Wingdings</vt:lpstr>
      <vt:lpstr>Wingdings 3</vt:lpstr>
      <vt:lpstr>Facet</vt:lpstr>
      <vt:lpstr>WELCOME</vt:lpstr>
      <vt:lpstr>Welcome and Introduction</vt:lpstr>
      <vt:lpstr>Opening Prayer</vt:lpstr>
      <vt:lpstr>Opening Prayer</vt:lpstr>
      <vt:lpstr>What is Horizons of Hope?</vt:lpstr>
      <vt:lpstr>“Passing on to Eternal Life” versus “End of Life” </vt:lpstr>
      <vt:lpstr>Diocesan Video - Introduction</vt:lpstr>
      <vt:lpstr>The Course:  4 Modules/Sessions according the CCCB Toolkit</vt:lpstr>
      <vt:lpstr>Agenda for Each Day</vt:lpstr>
      <vt:lpstr>Listening Circles –  Norms for Conversation</vt:lpstr>
      <vt:lpstr>Part 1: Experience </vt:lpstr>
      <vt:lpstr>Reflection </vt:lpstr>
      <vt:lpstr>Part 2A – New Information</vt:lpstr>
      <vt:lpstr>Reflection </vt:lpstr>
      <vt:lpstr>Break</vt:lpstr>
      <vt:lpstr>Part 2B – New Information</vt:lpstr>
      <vt:lpstr>Reflection </vt:lpstr>
      <vt:lpstr>Part 3: Action</vt:lpstr>
      <vt:lpstr>Wrap-up</vt:lpstr>
      <vt:lpstr>Diocesan Invitation</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 Pulyk</dc:creator>
  <cp:lastModifiedBy>Bev Pulyk</cp:lastModifiedBy>
  <cp:revision>2</cp:revision>
  <dcterms:created xsi:type="dcterms:W3CDTF">2024-04-14T18:07:12Z</dcterms:created>
  <dcterms:modified xsi:type="dcterms:W3CDTF">2025-08-07T04:02:01Z</dcterms:modified>
</cp:coreProperties>
</file>