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9"/>
  </p:notesMasterIdLst>
  <p:sldIdLst>
    <p:sldId id="256" r:id="rId2"/>
    <p:sldId id="259" r:id="rId3"/>
    <p:sldId id="264" r:id="rId4"/>
    <p:sldId id="282" r:id="rId5"/>
    <p:sldId id="262" r:id="rId6"/>
    <p:sldId id="260" r:id="rId7"/>
    <p:sldId id="258" r:id="rId8"/>
    <p:sldId id="263" r:id="rId9"/>
    <p:sldId id="283" r:id="rId10"/>
    <p:sldId id="278" r:id="rId11"/>
    <p:sldId id="276" r:id="rId12"/>
    <p:sldId id="281" r:id="rId13"/>
    <p:sldId id="275" r:id="rId14"/>
    <p:sldId id="279" r:id="rId15"/>
    <p:sldId id="277" r:id="rId16"/>
    <p:sldId id="280" r:id="rId17"/>
    <p:sldId id="27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78533-0EE9-4622-A1F2-D265F4F552C5}" v="7" dt="2025-08-06T21:56:50.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949" autoAdjust="0"/>
  </p:normalViewPr>
  <p:slideViewPr>
    <p:cSldViewPr snapToGrid="0">
      <p:cViewPr>
        <p:scale>
          <a:sx n="40" d="100"/>
          <a:sy n="40" d="100"/>
        </p:scale>
        <p:origin x="1142" y="-17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 Pulyk" userId="c6442b8a88a6ab4c" providerId="LiveId" clId="{3DFA25F8-EF0E-423D-AB22-DACD5419FDA7}"/>
    <pc:docChg chg="undo custSel modSld">
      <pc:chgData name="Bev Pulyk" userId="c6442b8a88a6ab4c" providerId="LiveId" clId="{3DFA25F8-EF0E-423D-AB22-DACD5419FDA7}" dt="2024-07-31T01:29:06.870" v="86" actId="255"/>
      <pc:docMkLst>
        <pc:docMk/>
      </pc:docMkLst>
      <pc:sldChg chg="modSp mod">
        <pc:chgData name="Bev Pulyk" userId="c6442b8a88a6ab4c" providerId="LiveId" clId="{3DFA25F8-EF0E-423D-AB22-DACD5419FDA7}" dt="2024-07-31T01:29:06.870" v="86" actId="255"/>
        <pc:sldMkLst>
          <pc:docMk/>
          <pc:sldMk cId="527080983" sldId="282"/>
        </pc:sldMkLst>
      </pc:sldChg>
    </pc:docChg>
  </pc:docChgLst>
  <pc:docChgLst>
    <pc:chgData name="Bev Pulyk" userId="c6442b8a88a6ab4c" providerId="LiveId" clId="{22E78533-0EE9-4622-A1F2-D265F4F552C5}"/>
    <pc:docChg chg="custSel modSld">
      <pc:chgData name="Bev Pulyk" userId="c6442b8a88a6ab4c" providerId="LiveId" clId="{22E78533-0EE9-4622-A1F2-D265F4F552C5}" dt="2025-08-06T21:56:50.328" v="82"/>
      <pc:docMkLst>
        <pc:docMk/>
      </pc:docMkLst>
      <pc:sldChg chg="modSp mod">
        <pc:chgData name="Bev Pulyk" userId="c6442b8a88a6ab4c" providerId="LiveId" clId="{22E78533-0EE9-4622-A1F2-D265F4F552C5}" dt="2025-08-06T21:48:03.735" v="67" actId="6549"/>
        <pc:sldMkLst>
          <pc:docMk/>
          <pc:sldMk cId="3303376080" sldId="259"/>
        </pc:sldMkLst>
        <pc:spChg chg="mod">
          <ac:chgData name="Bev Pulyk" userId="c6442b8a88a6ab4c" providerId="LiveId" clId="{22E78533-0EE9-4622-A1F2-D265F4F552C5}" dt="2025-08-06T21:48:03.735" v="67" actId="6549"/>
          <ac:spMkLst>
            <pc:docMk/>
            <pc:sldMk cId="3303376080" sldId="259"/>
            <ac:spMk id="3" creationId="{127D1F58-BBA0-8F05-8A17-F06DF864457F}"/>
          </ac:spMkLst>
        </pc:spChg>
      </pc:sldChg>
      <pc:sldChg chg="modSp mod">
        <pc:chgData name="Bev Pulyk" userId="c6442b8a88a6ab4c" providerId="LiveId" clId="{22E78533-0EE9-4622-A1F2-D265F4F552C5}" dt="2025-08-06T21:47:19.753" v="59" actId="255"/>
        <pc:sldMkLst>
          <pc:docMk/>
          <pc:sldMk cId="2385519286" sldId="262"/>
        </pc:sldMkLst>
        <pc:spChg chg="mod">
          <ac:chgData name="Bev Pulyk" userId="c6442b8a88a6ab4c" providerId="LiveId" clId="{22E78533-0EE9-4622-A1F2-D265F4F552C5}" dt="2025-08-06T21:47:19.753" v="59" actId="255"/>
          <ac:spMkLst>
            <pc:docMk/>
            <pc:sldMk cId="2385519286" sldId="262"/>
            <ac:spMk id="2" creationId="{EEC2A110-11D9-7F68-ED8B-7FB0F50A5BF2}"/>
          </ac:spMkLst>
        </pc:spChg>
        <pc:spChg chg="mod">
          <ac:chgData name="Bev Pulyk" userId="c6442b8a88a6ab4c" providerId="LiveId" clId="{22E78533-0EE9-4622-A1F2-D265F4F552C5}" dt="2025-08-06T21:46:46.433" v="52" actId="20577"/>
          <ac:spMkLst>
            <pc:docMk/>
            <pc:sldMk cId="2385519286" sldId="262"/>
            <ac:spMk id="3" creationId="{56065860-0396-02EB-540D-B3949AD4FE5D}"/>
          </ac:spMkLst>
        </pc:spChg>
      </pc:sldChg>
      <pc:sldChg chg="modSp">
        <pc:chgData name="Bev Pulyk" userId="c6442b8a88a6ab4c" providerId="LiveId" clId="{22E78533-0EE9-4622-A1F2-D265F4F552C5}" dt="2025-08-06T21:56:50.328" v="82"/>
        <pc:sldMkLst>
          <pc:docMk/>
          <pc:sldMk cId="3850545135" sldId="271"/>
        </pc:sldMkLst>
        <pc:spChg chg="mod">
          <ac:chgData name="Bev Pulyk" userId="c6442b8a88a6ab4c" providerId="LiveId" clId="{22E78533-0EE9-4622-A1F2-D265F4F552C5}" dt="2025-08-06T21:56:50.328" v="82"/>
          <ac:spMkLst>
            <pc:docMk/>
            <pc:sldMk cId="3850545135" sldId="271"/>
            <ac:spMk id="3" creationId="{68D9A61A-4891-92C5-D442-C0EDCD279B95}"/>
          </ac:spMkLst>
        </pc:spChg>
      </pc:sldChg>
      <pc:sldChg chg="modSp mod">
        <pc:chgData name="Bev Pulyk" userId="c6442b8a88a6ab4c" providerId="LiveId" clId="{22E78533-0EE9-4622-A1F2-D265F4F552C5}" dt="2025-08-06T21:54:01.125" v="80" actId="27636"/>
        <pc:sldMkLst>
          <pc:docMk/>
          <pc:sldMk cId="2293131506" sldId="275"/>
        </pc:sldMkLst>
        <pc:spChg chg="mod">
          <ac:chgData name="Bev Pulyk" userId="c6442b8a88a6ab4c" providerId="LiveId" clId="{22E78533-0EE9-4622-A1F2-D265F4F552C5}" dt="2025-08-06T21:54:01.125" v="80" actId="27636"/>
          <ac:spMkLst>
            <pc:docMk/>
            <pc:sldMk cId="2293131506" sldId="275"/>
            <ac:spMk id="3" creationId="{A7A11BD2-DBD2-971A-4853-04686A3E0429}"/>
          </ac:spMkLst>
        </pc:spChg>
      </pc:sldChg>
      <pc:sldChg chg="modSp mod">
        <pc:chgData name="Bev Pulyk" userId="c6442b8a88a6ab4c" providerId="LiveId" clId="{22E78533-0EE9-4622-A1F2-D265F4F552C5}" dt="2025-08-06T21:53:04.109" v="75" actId="122"/>
        <pc:sldMkLst>
          <pc:docMk/>
          <pc:sldMk cId="2155015641" sldId="276"/>
        </pc:sldMkLst>
        <pc:spChg chg="mod">
          <ac:chgData name="Bev Pulyk" userId="c6442b8a88a6ab4c" providerId="LiveId" clId="{22E78533-0EE9-4622-A1F2-D265F4F552C5}" dt="2025-08-06T21:53:04.109" v="75" actId="122"/>
          <ac:spMkLst>
            <pc:docMk/>
            <pc:sldMk cId="2155015641" sldId="276"/>
            <ac:spMk id="2" creationId="{BF59EB8B-C2C8-8036-FE5D-ECFA8BE6E769}"/>
          </ac:spMkLst>
        </pc:spChg>
        <pc:spChg chg="mod">
          <ac:chgData name="Bev Pulyk" userId="c6442b8a88a6ab4c" providerId="LiveId" clId="{22E78533-0EE9-4622-A1F2-D265F4F552C5}" dt="2025-08-06T21:52:46.790" v="74" actId="6549"/>
          <ac:spMkLst>
            <pc:docMk/>
            <pc:sldMk cId="2155015641" sldId="276"/>
            <ac:spMk id="18" creationId="{1B60A399-6596-218E-0A02-6EA88FAB8B34}"/>
          </ac:spMkLst>
        </pc:spChg>
      </pc:sldChg>
      <pc:sldChg chg="modSp mod">
        <pc:chgData name="Bev Pulyk" userId="c6442b8a88a6ab4c" providerId="LiveId" clId="{22E78533-0EE9-4622-A1F2-D265F4F552C5}" dt="2025-08-06T21:49:41.290" v="71" actId="27636"/>
        <pc:sldMkLst>
          <pc:docMk/>
          <pc:sldMk cId="3847308533" sldId="278"/>
        </pc:sldMkLst>
        <pc:spChg chg="mod">
          <ac:chgData name="Bev Pulyk" userId="c6442b8a88a6ab4c" providerId="LiveId" clId="{22E78533-0EE9-4622-A1F2-D265F4F552C5}" dt="2025-08-06T21:49:41.290" v="71" actId="27636"/>
          <ac:spMkLst>
            <pc:docMk/>
            <pc:sldMk cId="3847308533" sldId="278"/>
            <ac:spMk id="3" creationId="{A7A11BD2-DBD2-971A-4853-04686A3E0429}"/>
          </ac:spMkLst>
        </pc:spChg>
      </pc:sldChg>
      <pc:sldChg chg="modSp">
        <pc:chgData name="Bev Pulyk" userId="c6442b8a88a6ab4c" providerId="LiveId" clId="{22E78533-0EE9-4622-A1F2-D265F4F552C5}" dt="2025-08-06T21:55:36.810" v="81"/>
        <pc:sldMkLst>
          <pc:docMk/>
          <pc:sldMk cId="3701235616" sldId="279"/>
        </pc:sldMkLst>
        <pc:spChg chg="mod">
          <ac:chgData name="Bev Pulyk" userId="c6442b8a88a6ab4c" providerId="LiveId" clId="{22E78533-0EE9-4622-A1F2-D265F4F552C5}" dt="2025-08-06T21:55:36.810" v="81"/>
          <ac:spMkLst>
            <pc:docMk/>
            <pc:sldMk cId="3701235616" sldId="279"/>
            <ac:spMk id="3" creationId="{1B60A399-6596-218E-0A02-6EA88FAB8B34}"/>
          </ac:spMkLst>
        </pc:spChg>
      </pc:sldChg>
    </pc:docChg>
  </pc:docChgLst>
  <pc:docChgLst>
    <pc:chgData name="Bev Pulyk" userId="c6442b8a88a6ab4c" providerId="LiveId" clId="{D5118614-4932-4F2E-A180-D730DEB7CD24}"/>
    <pc:docChg chg="undo custSel addSld delSld modSld sldOrd">
      <pc:chgData name="Bev Pulyk" userId="c6442b8a88a6ab4c" providerId="LiveId" clId="{D5118614-4932-4F2E-A180-D730DEB7CD24}" dt="2024-04-24T21:19:27.585" v="2187" actId="6549"/>
      <pc:docMkLst>
        <pc:docMk/>
      </pc:docMkLst>
      <pc:sldChg chg="modSp mod">
        <pc:chgData name="Bev Pulyk" userId="c6442b8a88a6ab4c" providerId="LiveId" clId="{D5118614-4932-4F2E-A180-D730DEB7CD24}" dt="2024-04-19T23:18:58.211" v="1" actId="20577"/>
        <pc:sldMkLst>
          <pc:docMk/>
          <pc:sldMk cId="999196889" sldId="256"/>
        </pc:sldMkLst>
      </pc:sldChg>
      <pc:sldChg chg="modSp mod modNotesTx">
        <pc:chgData name="Bev Pulyk" userId="c6442b8a88a6ab4c" providerId="LiveId" clId="{D5118614-4932-4F2E-A180-D730DEB7CD24}" dt="2024-04-24T21:13:04.300" v="2180" actId="20577"/>
        <pc:sldMkLst>
          <pc:docMk/>
          <pc:sldMk cId="4133087605" sldId="258"/>
        </pc:sldMkLst>
      </pc:sldChg>
      <pc:sldChg chg="addSp delSp modSp mod modNotesTx">
        <pc:chgData name="Bev Pulyk" userId="c6442b8a88a6ab4c" providerId="LiveId" clId="{D5118614-4932-4F2E-A180-D730DEB7CD24}" dt="2024-04-24T21:10:06.424" v="1902" actId="20577"/>
        <pc:sldMkLst>
          <pc:docMk/>
          <pc:sldMk cId="3303376080" sldId="259"/>
        </pc:sldMkLst>
      </pc:sldChg>
      <pc:sldChg chg="modNotesTx">
        <pc:chgData name="Bev Pulyk" userId="c6442b8a88a6ab4c" providerId="LiveId" clId="{D5118614-4932-4F2E-A180-D730DEB7CD24}" dt="2024-04-24T21:11:14.793" v="1992" actId="6549"/>
        <pc:sldMkLst>
          <pc:docMk/>
          <pc:sldMk cId="1968490988" sldId="260"/>
        </pc:sldMkLst>
      </pc:sldChg>
      <pc:sldChg chg="modSp mod modNotesTx">
        <pc:chgData name="Bev Pulyk" userId="c6442b8a88a6ab4c" providerId="LiveId" clId="{D5118614-4932-4F2E-A180-D730DEB7CD24}" dt="2024-04-24T21:19:27.585" v="2187" actId="6549"/>
        <pc:sldMkLst>
          <pc:docMk/>
          <pc:sldMk cId="2385519286" sldId="262"/>
        </pc:sldMkLst>
      </pc:sldChg>
      <pc:sldChg chg="modSp mod modNotesTx">
        <pc:chgData name="Bev Pulyk" userId="c6442b8a88a6ab4c" providerId="LiveId" clId="{D5118614-4932-4F2E-A180-D730DEB7CD24}" dt="2024-04-19T23:46:44.446" v="440" actId="20577"/>
        <pc:sldMkLst>
          <pc:docMk/>
          <pc:sldMk cId="3938400103" sldId="263"/>
        </pc:sldMkLst>
      </pc:sldChg>
      <pc:sldChg chg="addSp modSp mod modNotesTx">
        <pc:chgData name="Bev Pulyk" userId="c6442b8a88a6ab4c" providerId="LiveId" clId="{D5118614-4932-4F2E-A180-D730DEB7CD24}" dt="2024-04-24T21:10:30.997" v="1970" actId="20577"/>
        <pc:sldMkLst>
          <pc:docMk/>
          <pc:sldMk cId="1695981780" sldId="264"/>
        </pc:sldMkLst>
      </pc:sldChg>
      <pc:sldChg chg="modSp del">
        <pc:chgData name="Bev Pulyk" userId="c6442b8a88a6ab4c" providerId="LiveId" clId="{D5118614-4932-4F2E-A180-D730DEB7CD24}" dt="2024-04-19T23:53:08.648" v="492" actId="47"/>
        <pc:sldMkLst>
          <pc:docMk/>
          <pc:sldMk cId="595746550" sldId="270"/>
        </pc:sldMkLst>
      </pc:sldChg>
      <pc:sldChg chg="addSp modSp mod">
        <pc:chgData name="Bev Pulyk" userId="c6442b8a88a6ab4c" providerId="LiveId" clId="{D5118614-4932-4F2E-A180-D730DEB7CD24}" dt="2024-04-20T00:27:48.821" v="1424" actId="6549"/>
        <pc:sldMkLst>
          <pc:docMk/>
          <pc:sldMk cId="3850545135" sldId="271"/>
        </pc:sldMkLst>
      </pc:sldChg>
      <pc:sldChg chg="del">
        <pc:chgData name="Bev Pulyk" userId="c6442b8a88a6ab4c" providerId="LiveId" clId="{D5118614-4932-4F2E-A180-D730DEB7CD24}" dt="2024-04-19T23:39:45.776" v="316" actId="47"/>
        <pc:sldMkLst>
          <pc:docMk/>
          <pc:sldMk cId="2352466665" sldId="273"/>
        </pc:sldMkLst>
      </pc:sldChg>
      <pc:sldChg chg="addSp delSp modSp mod ord modNotesTx">
        <pc:chgData name="Bev Pulyk" userId="c6442b8a88a6ab4c" providerId="LiveId" clId="{D5118614-4932-4F2E-A180-D730DEB7CD24}" dt="2024-04-20T00:09:44.337" v="654" actId="20577"/>
        <pc:sldMkLst>
          <pc:docMk/>
          <pc:sldMk cId="2293131506" sldId="275"/>
        </pc:sldMkLst>
      </pc:sldChg>
      <pc:sldChg chg="modSp mod modNotesTx">
        <pc:chgData name="Bev Pulyk" userId="c6442b8a88a6ab4c" providerId="LiveId" clId="{D5118614-4932-4F2E-A180-D730DEB7CD24}" dt="2024-04-20T00:07:59.881" v="636" actId="6549"/>
        <pc:sldMkLst>
          <pc:docMk/>
          <pc:sldMk cId="2155015641" sldId="276"/>
        </pc:sldMkLst>
      </pc:sldChg>
      <pc:sldChg chg="modSp mod modNotesTx">
        <pc:chgData name="Bev Pulyk" userId="c6442b8a88a6ab4c" providerId="LiveId" clId="{D5118614-4932-4F2E-A180-D730DEB7CD24}" dt="2024-04-24T21:14:08.528" v="2182" actId="114"/>
        <pc:sldMkLst>
          <pc:docMk/>
          <pc:sldMk cId="77692146" sldId="277"/>
        </pc:sldMkLst>
      </pc:sldChg>
      <pc:sldChg chg="modSp mod ord modNotesTx">
        <pc:chgData name="Bev Pulyk" userId="c6442b8a88a6ab4c" providerId="LiveId" clId="{D5118614-4932-4F2E-A180-D730DEB7CD24}" dt="2024-04-24T21:13:33.376" v="2181" actId="20577"/>
        <pc:sldMkLst>
          <pc:docMk/>
          <pc:sldMk cId="3847308533" sldId="278"/>
        </pc:sldMkLst>
      </pc:sldChg>
      <pc:sldChg chg="modSp mod modNotesTx">
        <pc:chgData name="Bev Pulyk" userId="c6442b8a88a6ab4c" providerId="LiveId" clId="{D5118614-4932-4F2E-A180-D730DEB7CD24}" dt="2024-04-20T00:07:11.654" v="621" actId="255"/>
        <pc:sldMkLst>
          <pc:docMk/>
          <pc:sldMk cId="3701235616" sldId="279"/>
        </pc:sldMkLst>
      </pc:sldChg>
      <pc:sldChg chg="modSp mod">
        <pc:chgData name="Bev Pulyk" userId="c6442b8a88a6ab4c" providerId="LiveId" clId="{D5118614-4932-4F2E-A180-D730DEB7CD24}" dt="2024-04-20T00:12:51.659" v="756" actId="27636"/>
        <pc:sldMkLst>
          <pc:docMk/>
          <pc:sldMk cId="3722158592" sldId="280"/>
        </pc:sldMkLst>
      </pc:sldChg>
      <pc:sldChg chg="addSp delSp modSp new mod setBg">
        <pc:chgData name="Bev Pulyk" userId="c6442b8a88a6ab4c" providerId="LiveId" clId="{D5118614-4932-4F2E-A180-D730DEB7CD24}" dt="2024-04-22T22:04:51.052" v="1525" actId="1076"/>
        <pc:sldMkLst>
          <pc:docMk/>
          <pc:sldMk cId="527080983" sldId="282"/>
        </pc:sldMkLst>
      </pc:sldChg>
      <pc:sldChg chg="addSp modSp new mod setBg modNotesTx">
        <pc:chgData name="Bev Pulyk" userId="c6442b8a88a6ab4c" providerId="LiveId" clId="{D5118614-4932-4F2E-A180-D730DEB7CD24}" dt="2024-04-23T17:22:20.519" v="1691"/>
        <pc:sldMkLst>
          <pc:docMk/>
          <pc:sldMk cId="3200080244" sldId="283"/>
        </pc:sldMkLst>
      </pc:sldChg>
    </pc:docChg>
  </pc:docChgLst>
  <pc:docChgLst>
    <pc:chgData name="Bev Pulyk" userId="c6442b8a88a6ab4c" providerId="LiveId" clId="{174EF8C2-4428-4743-BF54-CB1753670AEA}"/>
    <pc:docChg chg="custSel modSld">
      <pc:chgData name="Bev Pulyk" userId="c6442b8a88a6ab4c" providerId="LiveId" clId="{174EF8C2-4428-4743-BF54-CB1753670AEA}" dt="2024-12-21T05:59:23.101" v="26" actId="113"/>
      <pc:docMkLst>
        <pc:docMk/>
      </pc:docMkLst>
      <pc:sldChg chg="modSp mod">
        <pc:chgData name="Bev Pulyk" userId="c6442b8a88a6ab4c" providerId="LiveId" clId="{174EF8C2-4428-4743-BF54-CB1753670AEA}" dt="2024-12-21T05:59:23.101" v="26" actId="113"/>
        <pc:sldMkLst>
          <pc:docMk/>
          <pc:sldMk cId="2293131506" sldId="275"/>
        </pc:sldMkLst>
      </pc:sldChg>
      <pc:sldChg chg="modSp mod">
        <pc:chgData name="Bev Pulyk" userId="c6442b8a88a6ab4c" providerId="LiveId" clId="{174EF8C2-4428-4743-BF54-CB1753670AEA}" dt="2024-12-21T05:58:57.386" v="24" actId="113"/>
        <pc:sldMkLst>
          <pc:docMk/>
          <pc:sldMk cId="3847308533" sldId="27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D4A42-D208-48C4-B4DD-0194D75842E6}" type="datetimeFigureOut">
              <a:rPr lang="en-CA" smtClean="0"/>
              <a:t>2025-08-06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DFE44-988D-4412-97F4-7FBF6C15C1F7}" type="slidenum">
              <a:rPr lang="en-CA" smtClean="0"/>
              <a:t>‹#›</a:t>
            </a:fld>
            <a:endParaRPr lang="en-CA"/>
          </a:p>
        </p:txBody>
      </p:sp>
    </p:spTree>
    <p:extLst>
      <p:ext uri="{BB962C8B-B14F-4D97-AF65-F5344CB8AC3E}">
        <p14:creationId xmlns:p14="http://schemas.microsoft.com/office/powerpoint/2010/main" val="128759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a:t>
            </a:fld>
            <a:endParaRPr lang="en-CA"/>
          </a:p>
        </p:txBody>
      </p:sp>
    </p:spTree>
    <p:extLst>
      <p:ext uri="{BB962C8B-B14F-4D97-AF65-F5344CB8AC3E}">
        <p14:creationId xmlns:p14="http://schemas.microsoft.com/office/powerpoint/2010/main" val="2887338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Video script is on pages 25-27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have an opportunity to consider the theological/ethical content of the video. </a:t>
            </a:r>
            <a:endParaRPr lang="en-CA" dirty="0"/>
          </a:p>
          <a:p>
            <a:r>
              <a:rPr lang="en-CA" dirty="0"/>
              <a:t>Turn to page 28 – focus questions. </a:t>
            </a:r>
          </a:p>
          <a:p>
            <a:endParaRPr lang="en-CA" dirty="0"/>
          </a:p>
          <a:p>
            <a:r>
              <a:rPr lang="en-CA" dirty="0"/>
              <a:t>Take </a:t>
            </a:r>
            <a:r>
              <a:rPr lang="en-CA" b="1" dirty="0"/>
              <a:t>6 minutes </a:t>
            </a:r>
            <a:r>
              <a:rPr lang="en-CA" dirty="0"/>
              <a:t>to reflect on your own on those questions, then we will share in small groups </a:t>
            </a:r>
          </a:p>
          <a:p>
            <a:endParaRPr lang="en-CA" dirty="0"/>
          </a:p>
          <a:p>
            <a:r>
              <a:rPr lang="en-CA" dirty="0"/>
              <a:t>Small group – </a:t>
            </a:r>
            <a:r>
              <a:rPr lang="en-CA" b="1" dirty="0"/>
              <a:t>15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11</a:t>
            </a:fld>
            <a:endParaRPr lang="en-CA"/>
          </a:p>
        </p:txBody>
      </p:sp>
    </p:spTree>
    <p:extLst>
      <p:ext uri="{BB962C8B-B14F-4D97-AF65-F5344CB8AC3E}">
        <p14:creationId xmlns:p14="http://schemas.microsoft.com/office/powerpoint/2010/main" val="238009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5-10 minutes</a:t>
            </a:r>
          </a:p>
        </p:txBody>
      </p:sp>
      <p:sp>
        <p:nvSpPr>
          <p:cNvPr id="4" name="Slide Number Placeholder 3"/>
          <p:cNvSpPr>
            <a:spLocks noGrp="1"/>
          </p:cNvSpPr>
          <p:nvPr>
            <p:ph type="sldNum" sz="quarter" idx="5"/>
          </p:nvPr>
        </p:nvSpPr>
        <p:spPr/>
        <p:txBody>
          <a:bodyPr/>
          <a:lstStyle/>
          <a:p>
            <a:fld id="{40CDFE44-988D-4412-97F4-7FBF6C15C1F7}" type="slidenum">
              <a:rPr lang="en-CA" smtClean="0"/>
              <a:t>12</a:t>
            </a:fld>
            <a:endParaRPr lang="en-CA"/>
          </a:p>
        </p:txBody>
      </p:sp>
    </p:spTree>
    <p:extLst>
      <p:ext uri="{BB962C8B-B14F-4D97-AF65-F5344CB8AC3E}">
        <p14:creationId xmlns:p14="http://schemas.microsoft.com/office/powerpoint/2010/main" val="27689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will introduce you to medical questions about palliative care. </a:t>
            </a:r>
          </a:p>
          <a:p>
            <a:r>
              <a:rPr lang="en-US" dirty="0"/>
              <a:t>Topics to be explored include: </a:t>
            </a:r>
          </a:p>
          <a:p>
            <a:pPr marL="228600" indent="-228600">
              <a:buAutoNum type="arabicPeriod"/>
            </a:pPr>
            <a:r>
              <a:rPr lang="en-US" dirty="0"/>
              <a:t>the process and signs of dying; </a:t>
            </a:r>
          </a:p>
          <a:p>
            <a:pPr marL="228600" indent="-228600">
              <a:buAutoNum type="arabicPeriod"/>
            </a:pPr>
            <a:r>
              <a:rPr lang="en-US" dirty="0"/>
              <a:t>planning how to respond when death is imminent or has happened, especially in a home setting.</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13</a:t>
            </a:fld>
            <a:endParaRPr lang="en-CA"/>
          </a:p>
        </p:txBody>
      </p:sp>
    </p:spTree>
    <p:extLst>
      <p:ext uri="{BB962C8B-B14F-4D97-AF65-F5344CB8AC3E}">
        <p14:creationId xmlns:p14="http://schemas.microsoft.com/office/powerpoint/2010/main" val="322728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Video script is on pages 29-31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reflect upon what you have heard about the process and signs of dying and death in the video we have just watched. Here are some questions to help us reflect on this:</a:t>
            </a:r>
            <a:endParaRPr lang="en-CA" dirty="0"/>
          </a:p>
          <a:p>
            <a:r>
              <a:rPr lang="en-CA" dirty="0"/>
              <a:t>Turn to page 32 – focus questions. </a:t>
            </a:r>
          </a:p>
          <a:p>
            <a:endParaRPr lang="en-CA" dirty="0"/>
          </a:p>
          <a:p>
            <a:r>
              <a:rPr lang="en-CA" dirty="0"/>
              <a:t>Take </a:t>
            </a:r>
            <a:r>
              <a:rPr lang="en-CA" b="1" dirty="0"/>
              <a:t>6 minutes </a:t>
            </a:r>
            <a:r>
              <a:rPr lang="en-CA" dirty="0"/>
              <a:t>to reflect on your own on those questions, then we will share in small groups </a:t>
            </a:r>
          </a:p>
          <a:p>
            <a:endParaRPr lang="en-CA" dirty="0"/>
          </a:p>
          <a:p>
            <a:r>
              <a:rPr lang="en-CA" dirty="0"/>
              <a:t>Small group – </a:t>
            </a:r>
            <a:r>
              <a:rPr lang="en-CA" b="1" dirty="0"/>
              <a:t>15 minutes – </a:t>
            </a:r>
            <a:r>
              <a:rPr lang="en-CA" b="0" dirty="0"/>
              <a:t>feel free to share anything that you reflected on from the guiding questions</a:t>
            </a:r>
          </a:p>
          <a:p>
            <a:endParaRPr lang="en-CA" b="0" dirty="0"/>
          </a:p>
          <a:p>
            <a:r>
              <a:rPr lang="en-CA" b="0" dirty="0"/>
              <a:t>Large groups – </a:t>
            </a:r>
            <a:r>
              <a:rPr lang="en-CA" b="1" dirty="0"/>
              <a:t>5 minutes – </a:t>
            </a:r>
            <a:r>
              <a:rPr lang="en-CA" b="0" dirty="0"/>
              <a:t>bring to close identifying one or two things that was shared during the table discussion</a:t>
            </a:r>
            <a:endParaRPr lang="en-CA" b="1" dirty="0"/>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14</a:t>
            </a:fld>
            <a:endParaRPr lang="en-CA"/>
          </a:p>
        </p:txBody>
      </p:sp>
    </p:spTree>
    <p:extLst>
      <p:ext uri="{BB962C8B-B14F-4D97-AF65-F5344CB8AC3E}">
        <p14:creationId xmlns:p14="http://schemas.microsoft.com/office/powerpoint/2010/main" val="417544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the learning cycle is the </a:t>
            </a:r>
            <a:r>
              <a:rPr lang="en-US" i="1" dirty="0"/>
              <a:t>Action</a:t>
            </a:r>
            <a:r>
              <a:rPr lang="en-US" dirty="0"/>
              <a:t> component because it allows you to take the new knowledge you have reflected on and applied during the session into your daily lives.</a:t>
            </a:r>
          </a:p>
          <a:p>
            <a:r>
              <a:rPr lang="en-CA" sz="1200" dirty="0">
                <a:latin typeface="Cardo"/>
              </a:rPr>
              <a:t>(pages 33-38)</a:t>
            </a:r>
          </a:p>
          <a:p>
            <a:r>
              <a:rPr lang="en-CA" sz="1200" dirty="0">
                <a:latin typeface="Cardo"/>
              </a:rPr>
              <a:t>Quickly walk people through the pages</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15</a:t>
            </a:fld>
            <a:endParaRPr lang="en-CA"/>
          </a:p>
        </p:txBody>
      </p:sp>
    </p:spTree>
    <p:extLst>
      <p:ext uri="{BB962C8B-B14F-4D97-AF65-F5344CB8AC3E}">
        <p14:creationId xmlns:p14="http://schemas.microsoft.com/office/powerpoint/2010/main" val="95245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16</a:t>
            </a:fld>
            <a:endParaRPr lang="en-CA"/>
          </a:p>
        </p:txBody>
      </p:sp>
    </p:spTree>
    <p:extLst>
      <p:ext uri="{BB962C8B-B14F-4D97-AF65-F5344CB8AC3E}">
        <p14:creationId xmlns:p14="http://schemas.microsoft.com/office/powerpoint/2010/main" val="3167825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0342AD-A1E0-4308-B6A0-4B414A88C4BD}" type="slidenum">
              <a:rPr lang="en-CA" smtClean="0"/>
              <a:t>17</a:t>
            </a:fld>
            <a:endParaRPr lang="en-CA"/>
          </a:p>
        </p:txBody>
      </p:sp>
    </p:spTree>
    <p:extLst>
      <p:ext uri="{BB962C8B-B14F-4D97-AF65-F5344CB8AC3E}">
        <p14:creationId xmlns:p14="http://schemas.microsoft.com/office/powerpoint/2010/main" val="160400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 Welcome everyone</a:t>
            </a:r>
          </a:p>
          <a:p>
            <a:r>
              <a:rPr lang="en-CA" dirty="0"/>
              <a:t>2. Have everyone restate their name and share a one or two sentence reflection from the last session (something they liked or something they learned or…)</a:t>
            </a:r>
          </a:p>
          <a:p>
            <a:r>
              <a:rPr lang="en-CA" dirty="0"/>
              <a:t>4. Move to opening prayer (next slide)</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2</a:t>
            </a:fld>
            <a:endParaRPr lang="en-CA"/>
          </a:p>
        </p:txBody>
      </p:sp>
    </p:spTree>
    <p:extLst>
      <p:ext uri="{BB962C8B-B14F-4D97-AF65-F5344CB8AC3E}">
        <p14:creationId xmlns:p14="http://schemas.microsoft.com/office/powerpoint/2010/main" val="398788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Determine which side of the room is side 1 and which is side 2</a:t>
            </a:r>
          </a:p>
        </p:txBody>
      </p:sp>
      <p:sp>
        <p:nvSpPr>
          <p:cNvPr id="4" name="Slide Number Placeholder 3"/>
          <p:cNvSpPr>
            <a:spLocks noGrp="1"/>
          </p:cNvSpPr>
          <p:nvPr>
            <p:ph type="sldNum" sz="quarter" idx="5"/>
          </p:nvPr>
        </p:nvSpPr>
        <p:spPr/>
        <p:txBody>
          <a:bodyPr/>
          <a:lstStyle/>
          <a:p>
            <a:fld id="{4A0342AD-A1E0-4308-B6A0-4B414A88C4BD}" type="slidenum">
              <a:rPr lang="en-CA" smtClean="0"/>
              <a:t>3</a:t>
            </a:fld>
            <a:endParaRPr lang="en-CA"/>
          </a:p>
        </p:txBody>
      </p:sp>
    </p:spTree>
    <p:extLst>
      <p:ext uri="{BB962C8B-B14F-4D97-AF65-F5344CB8AC3E}">
        <p14:creationId xmlns:p14="http://schemas.microsoft.com/office/powerpoint/2010/main" val="188146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you know, the course includes 4 sessions  (Tues and Thurs – 2 weeks)</a:t>
            </a:r>
          </a:p>
          <a:p>
            <a:endParaRPr lang="en-CA" dirty="0"/>
          </a:p>
          <a:p>
            <a:r>
              <a:rPr lang="en-CA" dirty="0"/>
              <a:t>Today we will work </a:t>
            </a:r>
            <a:r>
              <a:rPr lang="en-CA"/>
              <a:t>through module </a:t>
            </a:r>
            <a:r>
              <a:rPr lang="en-CA" dirty="0"/>
              <a:t>three.</a:t>
            </a:r>
          </a:p>
        </p:txBody>
      </p:sp>
      <p:sp>
        <p:nvSpPr>
          <p:cNvPr id="4" name="Slide Number Placeholder 3"/>
          <p:cNvSpPr>
            <a:spLocks noGrp="1"/>
          </p:cNvSpPr>
          <p:nvPr>
            <p:ph type="sldNum" sz="quarter" idx="5"/>
          </p:nvPr>
        </p:nvSpPr>
        <p:spPr/>
        <p:txBody>
          <a:bodyPr/>
          <a:lstStyle/>
          <a:p>
            <a:fld id="{40CDFE44-988D-4412-97F4-7FBF6C15C1F7}" type="slidenum">
              <a:rPr lang="en-CA" smtClean="0"/>
              <a:t>5</a:t>
            </a:fld>
            <a:endParaRPr lang="en-CA"/>
          </a:p>
        </p:txBody>
      </p:sp>
    </p:spTree>
    <p:extLst>
      <p:ext uri="{BB962C8B-B14F-4D97-AF65-F5344CB8AC3E}">
        <p14:creationId xmlns:p14="http://schemas.microsoft.com/office/powerpoint/2010/main" val="153218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reminder to know how the day will unfold</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6</a:t>
            </a:fld>
            <a:endParaRPr lang="en-CA"/>
          </a:p>
        </p:txBody>
      </p:sp>
    </p:spTree>
    <p:extLst>
      <p:ext uri="{BB962C8B-B14F-4D97-AF65-F5344CB8AC3E}">
        <p14:creationId xmlns:p14="http://schemas.microsoft.com/office/powerpoint/2010/main" val="71559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Reminder - There will be time for small groups and large group discussion.</a:t>
            </a:r>
          </a:p>
          <a:p>
            <a:endParaRPr lang="en-CA" dirty="0"/>
          </a:p>
          <a:p>
            <a:r>
              <a:rPr lang="en-CA" dirty="0"/>
              <a:t>In the small group we will follow a listening circle format – please keep this in mind when we speak the norms of conversation are:</a:t>
            </a:r>
          </a:p>
          <a:p>
            <a:r>
              <a:rPr lang="en-CA" dirty="0"/>
              <a:t>(stress not interrupting others when they are speaking</a:t>
            </a:r>
            <a:br>
              <a:rPr lang="en-CA" dirty="0"/>
            </a:br>
            <a:r>
              <a:rPr lang="en-CA" dirty="0"/>
              <a:t>and letting everyone speak once before you speak again)</a:t>
            </a:r>
          </a:p>
        </p:txBody>
      </p:sp>
      <p:sp>
        <p:nvSpPr>
          <p:cNvPr id="4" name="Slide Number Placeholder 3"/>
          <p:cNvSpPr>
            <a:spLocks noGrp="1"/>
          </p:cNvSpPr>
          <p:nvPr>
            <p:ph type="sldNum" sz="quarter" idx="5"/>
          </p:nvPr>
        </p:nvSpPr>
        <p:spPr/>
        <p:txBody>
          <a:bodyPr/>
          <a:lstStyle/>
          <a:p>
            <a:fld id="{40CDFE44-988D-4412-97F4-7FBF6C15C1F7}" type="slidenum">
              <a:rPr lang="en-CA" smtClean="0"/>
              <a:t>7</a:t>
            </a:fld>
            <a:endParaRPr lang="en-CA"/>
          </a:p>
        </p:txBody>
      </p:sp>
    </p:spTree>
    <p:extLst>
      <p:ext uri="{BB962C8B-B14F-4D97-AF65-F5344CB8AC3E}">
        <p14:creationId xmlns:p14="http://schemas.microsoft.com/office/powerpoint/2010/main" val="152811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Christians, we look to the Gospel to guide us, inspire us and help us to grow in our relationship with Jesus. When we reflect on the Gospel stories, they help us understand the experiences we are going through in our lives. Let us quiet ourselves to hear the Word of God.</a:t>
            </a:r>
          </a:p>
          <a:p>
            <a:endParaRPr lang="en-US" dirty="0"/>
          </a:p>
          <a:p>
            <a:r>
              <a:rPr lang="en-CA" dirty="0"/>
              <a:t>So we prepare our hearts today with a scripture passage to start with to set the tone for the learning that will take place</a:t>
            </a:r>
          </a:p>
          <a:p>
            <a:endParaRPr lang="en-CA" dirty="0"/>
          </a:p>
          <a:p>
            <a:r>
              <a:rPr lang="en-CA" dirty="0"/>
              <a:t>Turn to page 24 – focus questions.</a:t>
            </a:r>
          </a:p>
          <a:p>
            <a:endParaRPr lang="en-CA" dirty="0"/>
          </a:p>
          <a:p>
            <a:r>
              <a:rPr lang="en-CA" dirty="0"/>
              <a:t>Take 3-4 minutes to reflect on your own on those questions, then we will share in small groups</a:t>
            </a:r>
          </a:p>
        </p:txBody>
      </p:sp>
      <p:sp>
        <p:nvSpPr>
          <p:cNvPr id="4" name="Slide Number Placeholder 3"/>
          <p:cNvSpPr>
            <a:spLocks noGrp="1"/>
          </p:cNvSpPr>
          <p:nvPr>
            <p:ph type="sldNum" sz="quarter" idx="5"/>
          </p:nvPr>
        </p:nvSpPr>
        <p:spPr/>
        <p:txBody>
          <a:bodyPr/>
          <a:lstStyle/>
          <a:p>
            <a:fld id="{40CDFE44-988D-4412-97F4-7FBF6C15C1F7}" type="slidenum">
              <a:rPr lang="en-CA" smtClean="0"/>
              <a:t>8</a:t>
            </a:fld>
            <a:endParaRPr lang="en-CA"/>
          </a:p>
        </p:txBody>
      </p:sp>
    </p:spTree>
    <p:extLst>
      <p:ext uri="{BB962C8B-B14F-4D97-AF65-F5344CB8AC3E}">
        <p14:creationId xmlns:p14="http://schemas.microsoft.com/office/powerpoint/2010/main" val="16051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Turn to page 24 – focus questions.</a:t>
            </a:r>
          </a:p>
          <a:p>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9</a:t>
            </a:fld>
            <a:endParaRPr lang="en-CA"/>
          </a:p>
        </p:txBody>
      </p:sp>
    </p:spTree>
    <p:extLst>
      <p:ext uri="{BB962C8B-B14F-4D97-AF65-F5344CB8AC3E}">
        <p14:creationId xmlns:p14="http://schemas.microsoft.com/office/powerpoint/2010/main" val="235486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will introduce you to the topics of:</a:t>
            </a:r>
          </a:p>
          <a:p>
            <a:pPr marL="171450" indent="-171450">
              <a:buFontTx/>
              <a:buChar char="-"/>
            </a:pPr>
            <a:r>
              <a:rPr lang="en-US" dirty="0"/>
              <a:t>supporting the sick and the dying, </a:t>
            </a:r>
          </a:p>
          <a:p>
            <a:pPr marL="171450" indent="-171450">
              <a:buFontTx/>
              <a:buChar char="-"/>
            </a:pPr>
            <a:r>
              <a:rPr lang="en-US" dirty="0"/>
              <a:t>using Jesus as a model for accompanying others, </a:t>
            </a:r>
          </a:p>
          <a:p>
            <a:pPr marL="171450" indent="-171450">
              <a:buFontTx/>
              <a:buChar char="-"/>
            </a:pPr>
            <a:r>
              <a:rPr lang="en-US" dirty="0"/>
              <a:t>and how to accompany well. </a:t>
            </a:r>
            <a:endParaRPr lang="en-CA" dirty="0"/>
          </a:p>
        </p:txBody>
      </p:sp>
      <p:sp>
        <p:nvSpPr>
          <p:cNvPr id="4" name="Slide Number Placeholder 3"/>
          <p:cNvSpPr>
            <a:spLocks noGrp="1"/>
          </p:cNvSpPr>
          <p:nvPr>
            <p:ph type="sldNum" sz="quarter" idx="5"/>
          </p:nvPr>
        </p:nvSpPr>
        <p:spPr/>
        <p:txBody>
          <a:bodyPr/>
          <a:lstStyle/>
          <a:p>
            <a:fld id="{40CDFE44-988D-4412-97F4-7FBF6C15C1F7}" type="slidenum">
              <a:rPr lang="en-CA" smtClean="0"/>
              <a:t>10</a:t>
            </a:fld>
            <a:endParaRPr lang="en-CA"/>
          </a:p>
        </p:txBody>
      </p:sp>
    </p:spTree>
    <p:extLst>
      <p:ext uri="{BB962C8B-B14F-4D97-AF65-F5344CB8AC3E}">
        <p14:creationId xmlns:p14="http://schemas.microsoft.com/office/powerpoint/2010/main" val="3062062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798747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1599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09171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537979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11635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452238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1552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5344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59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6BC426-4A98-43BA-B25B-7736A7264617}" type="datetimeFigureOut">
              <a:rPr lang="en-CA" smtClean="0"/>
              <a:t>2025-08-06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692090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55449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6BC426-4A98-43BA-B25B-7736A7264617}" type="datetimeFigureOut">
              <a:rPr lang="en-CA" smtClean="0"/>
              <a:t>2025-08-06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59350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6BC426-4A98-43BA-B25B-7736A7264617}" type="datetimeFigureOut">
              <a:rPr lang="en-CA" smtClean="0"/>
              <a:t>2025-08-06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40424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6BC426-4A98-43BA-B25B-7736A7264617}" type="datetimeFigureOut">
              <a:rPr lang="en-CA" smtClean="0"/>
              <a:t>2025-08-06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223420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312418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6BC426-4A98-43BA-B25B-7736A7264617}" type="datetimeFigureOut">
              <a:rPr lang="en-CA" smtClean="0"/>
              <a:t>2025-08-06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7149D34-F061-4FB2-A83A-D743F17C77E2}" type="slidenum">
              <a:rPr lang="en-CA" smtClean="0"/>
              <a:t>‹#›</a:t>
            </a:fld>
            <a:endParaRPr lang="en-CA"/>
          </a:p>
        </p:txBody>
      </p:sp>
    </p:spTree>
    <p:extLst>
      <p:ext uri="{BB962C8B-B14F-4D97-AF65-F5344CB8AC3E}">
        <p14:creationId xmlns:p14="http://schemas.microsoft.com/office/powerpoint/2010/main" val="123706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6BC426-4A98-43BA-B25B-7736A7264617}" type="datetimeFigureOut">
              <a:rPr lang="en-CA" smtClean="0"/>
              <a:t>2025-08-06</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7149D34-F061-4FB2-A83A-D743F17C77E2}" type="slidenum">
              <a:rPr lang="en-CA" smtClean="0"/>
              <a:t>‹#›</a:t>
            </a:fld>
            <a:endParaRPr lang="en-CA"/>
          </a:p>
        </p:txBody>
      </p:sp>
    </p:spTree>
    <p:extLst>
      <p:ext uri="{BB962C8B-B14F-4D97-AF65-F5344CB8AC3E}">
        <p14:creationId xmlns:p14="http://schemas.microsoft.com/office/powerpoint/2010/main" val="2180777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ccb.ca/faith-moral-issues/suffering-and-end-of-life/horizons-of-hope-a-toolkit-for-catholic-parishes-on-palliative-care/module-3-accompanying-those-at-the-end-of-lif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ccb.ca/faith-moral-issues/suffering-and-end-of-life/horizons-of-hope-a-toolkit-for-catholic-parishes-on-palliative-care/module-3-accompanying-those-at-the-end-of-lif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82E4F-A369-BF85-361E-028B30182499}"/>
              </a:ext>
            </a:extLst>
          </p:cNvPr>
          <p:cNvSpPr>
            <a:spLocks noGrp="1"/>
          </p:cNvSpPr>
          <p:nvPr>
            <p:ph type="ctrTitle"/>
          </p:nvPr>
        </p:nvSpPr>
        <p:spPr>
          <a:xfrm>
            <a:off x="502330" y="535222"/>
            <a:ext cx="6115038" cy="1646302"/>
          </a:xfrm>
        </p:spPr>
        <p:txBody>
          <a:bodyPr/>
          <a:lstStyle/>
          <a:p>
            <a:pPr algn="ctr"/>
            <a:r>
              <a:rPr lang="en-CA" dirty="0"/>
              <a:t>WELCOME</a:t>
            </a:r>
            <a:br>
              <a:rPr lang="en-CA" dirty="0"/>
            </a:br>
            <a:r>
              <a:rPr lang="en-CA" dirty="0"/>
              <a:t>(module 3)</a:t>
            </a:r>
          </a:p>
        </p:txBody>
      </p:sp>
      <p:pic>
        <p:nvPicPr>
          <p:cNvPr id="7" name="Picture 6">
            <a:extLst>
              <a:ext uri="{FF2B5EF4-FFF2-40B4-BE49-F238E27FC236}">
                <a16:creationId xmlns:a16="http://schemas.microsoft.com/office/drawing/2014/main" id="{28EC9B5E-1500-718E-2265-94D8DEB431F9}"/>
              </a:ext>
            </a:extLst>
          </p:cNvPr>
          <p:cNvPicPr>
            <a:picLocks noChangeAspect="1"/>
          </p:cNvPicPr>
          <p:nvPr/>
        </p:nvPicPr>
        <p:blipFill>
          <a:blip r:embed="rId3"/>
          <a:stretch>
            <a:fillRect/>
          </a:stretch>
        </p:blipFill>
        <p:spPr>
          <a:xfrm>
            <a:off x="502330" y="3128212"/>
            <a:ext cx="6447308" cy="2563070"/>
          </a:xfrm>
          <a:prstGeom prst="rect">
            <a:avLst/>
          </a:prstGeom>
        </p:spPr>
      </p:pic>
      <p:pic>
        <p:nvPicPr>
          <p:cNvPr id="9" name="Picture 8">
            <a:extLst>
              <a:ext uri="{FF2B5EF4-FFF2-40B4-BE49-F238E27FC236}">
                <a16:creationId xmlns:a16="http://schemas.microsoft.com/office/drawing/2014/main" id="{37785306-B165-4C8D-93A3-302B958D4569}"/>
              </a:ext>
            </a:extLst>
          </p:cNvPr>
          <p:cNvPicPr>
            <a:picLocks noChangeAspect="1"/>
          </p:cNvPicPr>
          <p:nvPr/>
        </p:nvPicPr>
        <p:blipFill>
          <a:blip r:embed="rId4"/>
          <a:stretch>
            <a:fillRect/>
          </a:stretch>
        </p:blipFill>
        <p:spPr>
          <a:xfrm>
            <a:off x="7328071" y="-36227"/>
            <a:ext cx="2377637" cy="6894227"/>
          </a:xfrm>
          <a:prstGeom prst="rect">
            <a:avLst/>
          </a:prstGeom>
        </p:spPr>
      </p:pic>
    </p:spTree>
    <p:extLst>
      <p:ext uri="{BB962C8B-B14F-4D97-AF65-F5344CB8AC3E}">
        <p14:creationId xmlns:p14="http://schemas.microsoft.com/office/powerpoint/2010/main" val="99919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a:xfrm>
            <a:off x="5536734" y="609600"/>
            <a:ext cx="3737268" cy="1320800"/>
          </a:xfrm>
        </p:spPr>
        <p:txBody>
          <a:bodyPr>
            <a:normAutofit/>
          </a:bodyPr>
          <a:lstStyle/>
          <a:p>
            <a:pPr algn="ctr"/>
            <a:r>
              <a:rPr lang="en-CA" dirty="0"/>
              <a:t>Part 2A – New Information</a:t>
            </a:r>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a:xfrm>
            <a:off x="5209563" y="2160589"/>
            <a:ext cx="4870102" cy="3880773"/>
          </a:xfrm>
        </p:spPr>
        <p:txBody>
          <a:bodyPr>
            <a:normAutofit fontScale="85000" lnSpcReduction="20000"/>
          </a:bodyPr>
          <a:lstStyle/>
          <a:p>
            <a:pPr marL="0" indent="0" algn="ctr">
              <a:buNone/>
            </a:pPr>
            <a:r>
              <a:rPr lang="en-CA" sz="4000" dirty="0">
                <a:latin typeface="Cardo"/>
                <a:hlinkClick r:id="rId3"/>
              </a:rPr>
              <a:t>Video</a:t>
            </a:r>
            <a:r>
              <a:rPr lang="en-CA" sz="4000" dirty="0">
                <a:latin typeface="Cardo"/>
              </a:rPr>
              <a:t>:</a:t>
            </a:r>
          </a:p>
          <a:p>
            <a:pPr marL="0" indent="0" algn="ctr">
              <a:buNone/>
            </a:pPr>
            <a:endParaRPr lang="en-CA" sz="4000" dirty="0">
              <a:latin typeface="Cardo"/>
            </a:endParaRPr>
          </a:p>
          <a:p>
            <a:pPr marL="0" indent="0" algn="ctr">
              <a:buNone/>
            </a:pPr>
            <a:r>
              <a:rPr lang="en-US" sz="4000" b="1" dirty="0">
                <a:solidFill>
                  <a:schemeClr val="accent2">
                    <a:lumMod val="75000"/>
                  </a:schemeClr>
                </a:solidFill>
              </a:rPr>
              <a:t>Theological and ethical perspective </a:t>
            </a:r>
            <a:br>
              <a:rPr lang="en-US" sz="4000" b="1" dirty="0">
                <a:solidFill>
                  <a:schemeClr val="accent2">
                    <a:lumMod val="75000"/>
                  </a:schemeClr>
                </a:solidFill>
              </a:rPr>
            </a:br>
            <a:r>
              <a:rPr lang="en-US" sz="4000" dirty="0"/>
              <a:t>on accompanying those at the end of life (as they pass on to eternal life) </a:t>
            </a:r>
            <a:endParaRPr lang="en-CA" sz="4000" b="1" dirty="0">
              <a:latin typeface="Cardo"/>
            </a:endParaRPr>
          </a:p>
        </p:txBody>
      </p:sp>
      <p:pic>
        <p:nvPicPr>
          <p:cNvPr id="14" name="Picture 13" descr="Person holding hand">
            <a:extLst>
              <a:ext uri="{FF2B5EF4-FFF2-40B4-BE49-F238E27FC236}">
                <a16:creationId xmlns:a16="http://schemas.microsoft.com/office/drawing/2014/main" id="{26454DD0-D2D3-1FE1-0650-F6971B68CA03}"/>
              </a:ext>
            </a:extLst>
          </p:cNvPr>
          <p:cNvPicPr>
            <a:picLocks noChangeAspect="1"/>
          </p:cNvPicPr>
          <p:nvPr/>
        </p:nvPicPr>
        <p:blipFill>
          <a:blip r:embed="rId4">
            <a:extLst>
              <a:ext uri="{28A0092B-C50C-407E-A947-70E740481C1C}">
                <a14:useLocalDpi xmlns:a14="http://schemas.microsoft.com/office/drawing/2010/main" val="0"/>
              </a:ext>
            </a:extLst>
          </a:blip>
          <a:srcRect l="23739" r="2373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 name="Isosceles Triangle 14">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847308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2849562" y="609600"/>
            <a:ext cx="6424440" cy="1320800"/>
          </a:xfrm>
        </p:spPr>
        <p:txBody>
          <a:bodyPr>
            <a:normAutofit/>
          </a:bodyPr>
          <a:lstStyle/>
          <a:p>
            <a:pPr algn="ctr"/>
            <a:r>
              <a:rPr lang="en-CA" dirty="0">
                <a:latin typeface="Cardo"/>
              </a:rPr>
              <a:t>Reflection</a:t>
            </a:r>
            <a:br>
              <a:rPr lang="en-CA" dirty="0">
                <a:latin typeface="Cardo"/>
              </a:rPr>
            </a:br>
            <a:endParaRPr lang="en-CA" dirty="0"/>
          </a:p>
        </p:txBody>
      </p:sp>
      <p:pic>
        <p:nvPicPr>
          <p:cNvPr id="17" name="Picture 16" descr="Sunset by the beach">
            <a:extLst>
              <a:ext uri="{FF2B5EF4-FFF2-40B4-BE49-F238E27FC236}">
                <a16:creationId xmlns:a16="http://schemas.microsoft.com/office/drawing/2014/main" id="{45FFE833-450E-3B55-BCD4-518DF38BA883}"/>
              </a:ext>
            </a:extLst>
          </p:cNvPr>
          <p:cNvPicPr>
            <a:picLocks noChangeAspect="1"/>
          </p:cNvPicPr>
          <p:nvPr/>
        </p:nvPicPr>
        <p:blipFill>
          <a:blip r:embed="rId3">
            <a:extLst>
              <a:ext uri="{28A0092B-C50C-407E-A947-70E740481C1C}">
                <a14:useLocalDpi xmlns:a14="http://schemas.microsoft.com/office/drawing/2010/main" val="0"/>
              </a:ext>
            </a:extLst>
          </a:blip>
          <a:srcRect l="36730" r="3673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4" name="Isosceles Triangle 13">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8" name="Content Placeholder 2">
            <a:extLst>
              <a:ext uri="{FF2B5EF4-FFF2-40B4-BE49-F238E27FC236}">
                <a16:creationId xmlns:a16="http://schemas.microsoft.com/office/drawing/2014/main" id="{1B60A399-6596-218E-0A02-6EA88FAB8B34}"/>
              </a:ext>
            </a:extLst>
          </p:cNvPr>
          <p:cNvSpPr>
            <a:spLocks noGrp="1"/>
          </p:cNvSpPr>
          <p:nvPr>
            <p:ph idx="1"/>
          </p:nvPr>
        </p:nvSpPr>
        <p:spPr>
          <a:xfrm>
            <a:off x="2849562" y="1573619"/>
            <a:ext cx="6968206" cy="5043749"/>
          </a:xfrm>
        </p:spPr>
        <p:txBody>
          <a:bodyPr>
            <a:noAutofit/>
          </a:bodyPr>
          <a:lstStyle/>
          <a:p>
            <a:pPr marL="0" indent="0">
              <a:buNone/>
            </a:pPr>
            <a:r>
              <a:rPr lang="en-US" sz="2800" dirty="0">
                <a:latin typeface="Cardo"/>
              </a:rPr>
              <a:t>Guiding questions: </a:t>
            </a:r>
          </a:p>
          <a:p>
            <a:pPr>
              <a:buAutoNum type="arabicPeriod"/>
            </a:pPr>
            <a:r>
              <a:rPr lang="en-US" sz="2800" dirty="0">
                <a:latin typeface="Cardo"/>
              </a:rPr>
              <a:t>What messages were confirmed for me about the Christian perspectives on accompanying at the end of life (as one passes on the eternal life)?  </a:t>
            </a:r>
          </a:p>
          <a:p>
            <a:pPr>
              <a:buAutoNum type="arabicPeriod"/>
            </a:pPr>
            <a:r>
              <a:rPr lang="en-US" sz="2800" dirty="0">
                <a:latin typeface="Cardo"/>
              </a:rPr>
              <a:t>What was new for me? </a:t>
            </a:r>
          </a:p>
          <a:p>
            <a:pPr>
              <a:buAutoNum type="arabicPeriod"/>
            </a:pPr>
            <a:r>
              <a:rPr lang="en-US" sz="2800" dirty="0">
                <a:latin typeface="Cardo"/>
              </a:rPr>
              <a:t>What do I still want to know? </a:t>
            </a:r>
          </a:p>
          <a:p>
            <a:pPr>
              <a:buAutoNum type="arabicPeriod"/>
            </a:pPr>
            <a:r>
              <a:rPr lang="en-US" sz="2800" dirty="0">
                <a:latin typeface="Cardo"/>
              </a:rPr>
              <a:t>How can I relate this new information to past experiences?</a:t>
            </a:r>
          </a:p>
          <a:p>
            <a:pPr marL="0" indent="0" algn="ctr">
              <a:buNone/>
            </a:pPr>
            <a:r>
              <a:rPr lang="en-US" sz="2800" dirty="0">
                <a:solidFill>
                  <a:schemeClr val="accent2">
                    <a:lumMod val="50000"/>
                  </a:schemeClr>
                </a:solidFill>
                <a:latin typeface="Cardo"/>
              </a:rPr>
              <a:t>personal – small group – large group</a:t>
            </a:r>
            <a:endParaRPr lang="en-CA" sz="2800" dirty="0">
              <a:solidFill>
                <a:schemeClr val="accent2">
                  <a:lumMod val="50000"/>
                </a:schemeClr>
              </a:solidFill>
              <a:latin typeface="Cardo"/>
            </a:endParaRPr>
          </a:p>
        </p:txBody>
      </p:sp>
    </p:spTree>
    <p:extLst>
      <p:ext uri="{BB962C8B-B14F-4D97-AF65-F5344CB8AC3E}">
        <p14:creationId xmlns:p14="http://schemas.microsoft.com/office/powerpoint/2010/main" val="215501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A945-85AD-B4B0-1A5D-88A7B492B8BB}"/>
              </a:ext>
            </a:extLst>
          </p:cNvPr>
          <p:cNvSpPr>
            <a:spLocks noGrp="1"/>
          </p:cNvSpPr>
          <p:nvPr>
            <p:ph type="title"/>
          </p:nvPr>
        </p:nvSpPr>
        <p:spPr/>
        <p:txBody>
          <a:bodyPr/>
          <a:lstStyle/>
          <a:p>
            <a:pPr algn="ctr"/>
            <a:r>
              <a:rPr lang="en-CA" dirty="0"/>
              <a:t>Break</a:t>
            </a:r>
          </a:p>
        </p:txBody>
      </p:sp>
      <p:pic>
        <p:nvPicPr>
          <p:cNvPr id="5" name="Content Placeholder 4" descr="Two cups of coffee on wooden table">
            <a:extLst>
              <a:ext uri="{FF2B5EF4-FFF2-40B4-BE49-F238E27FC236}">
                <a16:creationId xmlns:a16="http://schemas.microsoft.com/office/drawing/2014/main" id="{E6BFF6E1-5B4C-FE9E-B7BF-FE87532C84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4593" y="1550104"/>
            <a:ext cx="7049165" cy="4698296"/>
          </a:xfrm>
        </p:spPr>
      </p:pic>
    </p:spTree>
    <p:extLst>
      <p:ext uri="{BB962C8B-B14F-4D97-AF65-F5344CB8AC3E}">
        <p14:creationId xmlns:p14="http://schemas.microsoft.com/office/powerpoint/2010/main" val="949832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tethoscope and clipboard on a table">
            <a:extLst>
              <a:ext uri="{FF2B5EF4-FFF2-40B4-BE49-F238E27FC236}">
                <a16:creationId xmlns:a16="http://schemas.microsoft.com/office/drawing/2014/main" id="{F35D13FA-C299-F700-45B3-7D21F395BF7D}"/>
              </a:ext>
            </a:extLst>
          </p:cNvPr>
          <p:cNvPicPr>
            <a:picLocks noChangeAspect="1"/>
          </p:cNvPicPr>
          <p:nvPr/>
        </p:nvPicPr>
        <p:blipFill rotWithShape="1">
          <a:blip r:embed="rId3">
            <a:extLst>
              <a:ext uri="{28A0092B-C50C-407E-A947-70E740481C1C}">
                <a14:useLocalDpi xmlns:a14="http://schemas.microsoft.com/office/drawing/2010/main" val="0"/>
              </a:ext>
            </a:extLst>
          </a:blip>
          <a:srcRect l="11446" r="1144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68120562-4595-C319-1F2B-2253A1CE8F57}"/>
              </a:ext>
            </a:extLst>
          </p:cNvPr>
          <p:cNvSpPr>
            <a:spLocks noGrp="1"/>
          </p:cNvSpPr>
          <p:nvPr>
            <p:ph type="title"/>
          </p:nvPr>
        </p:nvSpPr>
        <p:spPr>
          <a:xfrm>
            <a:off x="677333" y="609600"/>
            <a:ext cx="3851123" cy="1320800"/>
          </a:xfrm>
        </p:spPr>
        <p:txBody>
          <a:bodyPr>
            <a:normAutofit/>
          </a:bodyPr>
          <a:lstStyle/>
          <a:p>
            <a:pPr algn="ctr"/>
            <a:r>
              <a:rPr lang="en-CA" dirty="0"/>
              <a:t>Part 2B – New Information</a:t>
            </a:r>
          </a:p>
        </p:txBody>
      </p:sp>
      <p:sp>
        <p:nvSpPr>
          <p:cNvPr id="3" name="Content Placeholder 2">
            <a:extLst>
              <a:ext uri="{FF2B5EF4-FFF2-40B4-BE49-F238E27FC236}">
                <a16:creationId xmlns:a16="http://schemas.microsoft.com/office/drawing/2014/main" id="{A7A11BD2-DBD2-971A-4853-04686A3E0429}"/>
              </a:ext>
            </a:extLst>
          </p:cNvPr>
          <p:cNvSpPr>
            <a:spLocks noGrp="1"/>
          </p:cNvSpPr>
          <p:nvPr>
            <p:ph idx="1"/>
          </p:nvPr>
        </p:nvSpPr>
        <p:spPr>
          <a:xfrm>
            <a:off x="312821" y="2160589"/>
            <a:ext cx="5128071" cy="3880773"/>
          </a:xfrm>
        </p:spPr>
        <p:txBody>
          <a:bodyPr>
            <a:normAutofit fontScale="92500"/>
          </a:bodyPr>
          <a:lstStyle/>
          <a:p>
            <a:pPr marL="0" indent="0" algn="ctr">
              <a:buNone/>
            </a:pPr>
            <a:r>
              <a:rPr lang="en-CA" sz="4000" dirty="0">
                <a:latin typeface="Cardo"/>
                <a:hlinkClick r:id="rId4"/>
              </a:rPr>
              <a:t>Video</a:t>
            </a:r>
            <a:r>
              <a:rPr lang="en-CA" sz="4000" dirty="0">
                <a:latin typeface="Cardo"/>
              </a:rPr>
              <a:t>:</a:t>
            </a:r>
          </a:p>
          <a:p>
            <a:pPr marL="0" indent="0" algn="ctr">
              <a:buNone/>
            </a:pPr>
            <a:endParaRPr lang="en-CA" sz="4000" dirty="0">
              <a:latin typeface="Cardo"/>
            </a:endParaRPr>
          </a:p>
          <a:p>
            <a:pPr marL="0" indent="0" algn="ctr">
              <a:buNone/>
            </a:pPr>
            <a:r>
              <a:rPr lang="en-US" sz="4000" b="1" dirty="0">
                <a:solidFill>
                  <a:schemeClr val="accent2">
                    <a:lumMod val="75000"/>
                  </a:schemeClr>
                </a:solidFill>
                <a:latin typeface="Cardo"/>
              </a:rPr>
              <a:t>Medical perspective </a:t>
            </a:r>
            <a:br>
              <a:rPr lang="en-US" sz="4000" b="1" dirty="0">
                <a:solidFill>
                  <a:schemeClr val="accent2">
                    <a:lumMod val="75000"/>
                  </a:schemeClr>
                </a:solidFill>
                <a:latin typeface="Cardo"/>
              </a:rPr>
            </a:br>
            <a:r>
              <a:rPr lang="en-US" sz="4000" dirty="0">
                <a:latin typeface="Cardo"/>
              </a:rPr>
              <a:t>on accompanying those at the end of life (as they pass on to ternal life)</a:t>
            </a:r>
            <a:endParaRPr lang="en-CA" sz="4000" dirty="0">
              <a:latin typeface="Cardo"/>
            </a:endParaRP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2293131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EB8B-C2C8-8036-FE5D-ECFA8BE6E769}"/>
              </a:ext>
            </a:extLst>
          </p:cNvPr>
          <p:cNvSpPr>
            <a:spLocks noGrp="1"/>
          </p:cNvSpPr>
          <p:nvPr>
            <p:ph type="title"/>
          </p:nvPr>
        </p:nvSpPr>
        <p:spPr>
          <a:xfrm>
            <a:off x="2849562" y="609600"/>
            <a:ext cx="6424440" cy="1320800"/>
          </a:xfrm>
        </p:spPr>
        <p:txBody>
          <a:bodyPr>
            <a:normAutofit/>
          </a:bodyPr>
          <a:lstStyle/>
          <a:p>
            <a:pPr algn="ctr"/>
            <a:r>
              <a:rPr lang="en-CA" dirty="0">
                <a:latin typeface="Cardo"/>
              </a:rPr>
              <a:t>Reflection</a:t>
            </a:r>
            <a:br>
              <a:rPr lang="en-CA" dirty="0">
                <a:latin typeface="Cardo"/>
              </a:rPr>
            </a:br>
            <a:endParaRPr lang="en-CA" dirty="0"/>
          </a:p>
        </p:txBody>
      </p:sp>
      <p:pic>
        <p:nvPicPr>
          <p:cNvPr id="5" name="Picture 4" descr="Binoculars reflecting a sunset and laying on table by the sea">
            <a:extLst>
              <a:ext uri="{FF2B5EF4-FFF2-40B4-BE49-F238E27FC236}">
                <a16:creationId xmlns:a16="http://schemas.microsoft.com/office/drawing/2014/main" id="{086A8982-0F7F-4284-707F-CE26EADC66CF}"/>
              </a:ext>
            </a:extLst>
          </p:cNvPr>
          <p:cNvPicPr>
            <a:picLocks noChangeAspect="1"/>
          </p:cNvPicPr>
          <p:nvPr/>
        </p:nvPicPr>
        <p:blipFill rotWithShape="1">
          <a:blip r:embed="rId3">
            <a:extLst>
              <a:ext uri="{28A0092B-C50C-407E-A947-70E740481C1C}">
                <a14:useLocalDpi xmlns:a14="http://schemas.microsoft.com/office/drawing/2010/main" val="0"/>
              </a:ext>
            </a:extLst>
          </a:blip>
          <a:srcRect l="49527" t="142" r="2393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9" name="Isosceles Triangle 1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1B60A399-6596-218E-0A02-6EA88FAB8B34}"/>
              </a:ext>
            </a:extLst>
          </p:cNvPr>
          <p:cNvSpPr>
            <a:spLocks noGrp="1"/>
          </p:cNvSpPr>
          <p:nvPr>
            <p:ph idx="1"/>
          </p:nvPr>
        </p:nvSpPr>
        <p:spPr>
          <a:xfrm>
            <a:off x="2526633" y="1515979"/>
            <a:ext cx="7676146" cy="5005137"/>
          </a:xfrm>
        </p:spPr>
        <p:txBody>
          <a:bodyPr>
            <a:noAutofit/>
          </a:bodyPr>
          <a:lstStyle/>
          <a:p>
            <a:pPr marL="0" indent="0">
              <a:lnSpc>
                <a:spcPct val="90000"/>
              </a:lnSpc>
              <a:buNone/>
            </a:pPr>
            <a:r>
              <a:rPr lang="en-US" sz="3000" dirty="0">
                <a:latin typeface="Cardo"/>
              </a:rPr>
              <a:t>Guiding questions: </a:t>
            </a:r>
          </a:p>
          <a:p>
            <a:pPr>
              <a:lnSpc>
                <a:spcPct val="90000"/>
              </a:lnSpc>
              <a:buAutoNum type="arabicPeriod"/>
            </a:pPr>
            <a:r>
              <a:rPr lang="en-US" sz="3000" dirty="0">
                <a:latin typeface="Cardo"/>
              </a:rPr>
              <a:t>Are you comforted in knowing that your loved one will be able to pass on peacefully and without pain with good palliative care? </a:t>
            </a:r>
          </a:p>
          <a:p>
            <a:pPr>
              <a:lnSpc>
                <a:spcPct val="90000"/>
              </a:lnSpc>
              <a:buAutoNum type="arabicPeriod"/>
            </a:pPr>
            <a:r>
              <a:rPr lang="en-US" sz="3000" dirty="0">
                <a:latin typeface="Cardo"/>
              </a:rPr>
              <a:t>How does understanding the process of death help you when you are accompanying someone as they are dying and passing on to eternal life? </a:t>
            </a:r>
          </a:p>
          <a:p>
            <a:pPr>
              <a:lnSpc>
                <a:spcPct val="90000"/>
              </a:lnSpc>
              <a:buAutoNum type="arabicPeriod"/>
            </a:pPr>
            <a:r>
              <a:rPr lang="en-US" sz="3000" dirty="0">
                <a:latin typeface="Cardo"/>
              </a:rPr>
              <a:t>Why is it important to have a plan prepared for the time when passing on to eternal life comes? Who will you call to avoid a crisis?</a:t>
            </a:r>
          </a:p>
          <a:p>
            <a:pPr marL="0" indent="0" algn="ctr">
              <a:lnSpc>
                <a:spcPct val="90000"/>
              </a:lnSpc>
              <a:buNone/>
            </a:pPr>
            <a:r>
              <a:rPr lang="en-US" sz="3000" dirty="0">
                <a:solidFill>
                  <a:schemeClr val="accent2">
                    <a:lumMod val="50000"/>
                  </a:schemeClr>
                </a:solidFill>
                <a:latin typeface="Cardo"/>
              </a:rPr>
              <a:t>personal – small group – large group</a:t>
            </a:r>
            <a:endParaRPr lang="en-CA" sz="3000" dirty="0">
              <a:solidFill>
                <a:schemeClr val="accent2">
                  <a:lumMod val="50000"/>
                </a:schemeClr>
              </a:solidFill>
              <a:latin typeface="Cardo"/>
            </a:endParaRPr>
          </a:p>
        </p:txBody>
      </p:sp>
    </p:spTree>
    <p:extLst>
      <p:ext uri="{BB962C8B-B14F-4D97-AF65-F5344CB8AC3E}">
        <p14:creationId xmlns:p14="http://schemas.microsoft.com/office/powerpoint/2010/main" val="3701235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F455-AA4D-B9CE-073A-FE8D724E1B53}"/>
              </a:ext>
            </a:extLst>
          </p:cNvPr>
          <p:cNvSpPr>
            <a:spLocks noGrp="1"/>
          </p:cNvSpPr>
          <p:nvPr>
            <p:ph type="title"/>
          </p:nvPr>
        </p:nvSpPr>
        <p:spPr>
          <a:xfrm>
            <a:off x="677334" y="609600"/>
            <a:ext cx="8596668" cy="1320800"/>
          </a:xfrm>
        </p:spPr>
        <p:txBody>
          <a:bodyPr anchor="t">
            <a:normAutofit/>
          </a:bodyPr>
          <a:lstStyle/>
          <a:p>
            <a:r>
              <a:rPr lang="en-CA" dirty="0"/>
              <a:t>Part 3: Action</a:t>
            </a:r>
            <a:endParaRPr lang="en-CA"/>
          </a:p>
        </p:txBody>
      </p:sp>
      <p:sp>
        <p:nvSpPr>
          <p:cNvPr id="3" name="Content Placeholder 2">
            <a:extLst>
              <a:ext uri="{FF2B5EF4-FFF2-40B4-BE49-F238E27FC236}">
                <a16:creationId xmlns:a16="http://schemas.microsoft.com/office/drawing/2014/main" id="{C9A51EBD-9E95-2B3A-6BB2-3EB69610F4D7}"/>
              </a:ext>
            </a:extLst>
          </p:cNvPr>
          <p:cNvSpPr>
            <a:spLocks noGrp="1"/>
          </p:cNvSpPr>
          <p:nvPr>
            <p:ph idx="1"/>
          </p:nvPr>
        </p:nvSpPr>
        <p:spPr>
          <a:xfrm>
            <a:off x="6336287" y="2160589"/>
            <a:ext cx="3466932" cy="3880773"/>
          </a:xfrm>
        </p:spPr>
        <p:txBody>
          <a:bodyPr>
            <a:noAutofit/>
          </a:bodyPr>
          <a:lstStyle/>
          <a:p>
            <a:pPr marL="0" indent="0">
              <a:buNone/>
            </a:pPr>
            <a:r>
              <a:rPr lang="en-CA" sz="2800" dirty="0">
                <a:latin typeface="Cardo"/>
              </a:rPr>
              <a:t>Going Forth – Further personal reflection you may want to do at home</a:t>
            </a:r>
          </a:p>
          <a:p>
            <a:pPr marL="0" indent="0">
              <a:buNone/>
            </a:pPr>
            <a:endParaRPr lang="en-CA" sz="2800" dirty="0">
              <a:latin typeface="Cardo"/>
            </a:endParaRPr>
          </a:p>
          <a:p>
            <a:r>
              <a:rPr lang="en-CA" sz="2800" dirty="0">
                <a:latin typeface="Cardo"/>
              </a:rPr>
              <a:t>Appendix 6 </a:t>
            </a:r>
          </a:p>
        </p:txBody>
      </p:sp>
      <p:pic>
        <p:nvPicPr>
          <p:cNvPr id="5" name="Picture 4" descr="Plant by sofa set">
            <a:extLst>
              <a:ext uri="{FF2B5EF4-FFF2-40B4-BE49-F238E27FC236}">
                <a16:creationId xmlns:a16="http://schemas.microsoft.com/office/drawing/2014/main" id="{51262BE3-885F-6AF7-FD36-A62E1C010645}"/>
              </a:ext>
            </a:extLst>
          </p:cNvPr>
          <p:cNvPicPr>
            <a:picLocks noChangeAspect="1"/>
          </p:cNvPicPr>
          <p:nvPr/>
        </p:nvPicPr>
        <p:blipFill rotWithShape="1">
          <a:blip r:embed="rId3">
            <a:extLst>
              <a:ext uri="{28A0092B-C50C-407E-A947-70E740481C1C}">
                <a14:useLocalDpi xmlns:a14="http://schemas.microsoft.com/office/drawing/2010/main" val="0"/>
              </a:ext>
            </a:extLst>
          </a:blip>
          <a:srcRect r="6756" b="2"/>
          <a:stretch/>
        </p:blipFill>
        <p:spPr>
          <a:xfrm>
            <a:off x="677334" y="2159331"/>
            <a:ext cx="5423429" cy="3882362"/>
          </a:xfrm>
          <a:prstGeom prst="rect">
            <a:avLst/>
          </a:prstGeom>
        </p:spPr>
      </p:pic>
    </p:spTree>
    <p:extLst>
      <p:ext uri="{BB962C8B-B14F-4D97-AF65-F5344CB8AC3E}">
        <p14:creationId xmlns:p14="http://schemas.microsoft.com/office/powerpoint/2010/main" val="776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Butterflies in a meadow">
            <a:extLst>
              <a:ext uri="{FF2B5EF4-FFF2-40B4-BE49-F238E27FC236}">
                <a16:creationId xmlns:a16="http://schemas.microsoft.com/office/drawing/2014/main" id="{7D122DB5-6A3D-6AAF-F497-FE4AE6AB2DF3}"/>
              </a:ext>
            </a:extLst>
          </p:cNvPr>
          <p:cNvPicPr>
            <a:picLocks noChangeAspect="1"/>
          </p:cNvPicPr>
          <p:nvPr/>
        </p:nvPicPr>
        <p:blipFill>
          <a:blip r:embed="rId3">
            <a:extLst>
              <a:ext uri="{28A0092B-C50C-407E-A947-70E740481C1C}">
                <a14:useLocalDpi xmlns:a14="http://schemas.microsoft.com/office/drawing/2010/main" val="0"/>
              </a:ext>
            </a:extLst>
          </a:blip>
          <a:srcRect l="11504" r="1150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504044D-016E-B2D7-C44F-76E2939582EB}"/>
              </a:ext>
            </a:extLst>
          </p:cNvPr>
          <p:cNvSpPr>
            <a:spLocks noGrp="1"/>
          </p:cNvSpPr>
          <p:nvPr>
            <p:ph type="title"/>
          </p:nvPr>
        </p:nvSpPr>
        <p:spPr>
          <a:xfrm>
            <a:off x="677334" y="609600"/>
            <a:ext cx="2916472" cy="1320800"/>
          </a:xfrm>
        </p:spPr>
        <p:txBody>
          <a:bodyPr>
            <a:normAutofit/>
          </a:bodyPr>
          <a:lstStyle/>
          <a:p>
            <a:pPr algn="ctr"/>
            <a:r>
              <a:rPr lang="en-CA" dirty="0"/>
              <a:t>Wrap-up</a:t>
            </a:r>
          </a:p>
        </p:txBody>
      </p:sp>
      <p:sp>
        <p:nvSpPr>
          <p:cNvPr id="18" name="Content Placeholder 2">
            <a:extLst>
              <a:ext uri="{FF2B5EF4-FFF2-40B4-BE49-F238E27FC236}">
                <a16:creationId xmlns:a16="http://schemas.microsoft.com/office/drawing/2014/main" id="{A59EF3CE-451D-F4A5-8A7C-321759C137DD}"/>
              </a:ext>
            </a:extLst>
          </p:cNvPr>
          <p:cNvSpPr>
            <a:spLocks noGrp="1"/>
          </p:cNvSpPr>
          <p:nvPr>
            <p:ph idx="1"/>
          </p:nvPr>
        </p:nvSpPr>
        <p:spPr>
          <a:xfrm>
            <a:off x="677334" y="2160589"/>
            <a:ext cx="3851122" cy="3880773"/>
          </a:xfrm>
        </p:spPr>
        <p:txBody>
          <a:bodyPr>
            <a:normAutofit fontScale="92500"/>
          </a:bodyPr>
          <a:lstStyle/>
          <a:p>
            <a:r>
              <a:rPr lang="en-CA" sz="4000" dirty="0">
                <a:latin typeface="Cardo"/>
              </a:rPr>
              <a:t>Thank you</a:t>
            </a:r>
          </a:p>
          <a:p>
            <a:r>
              <a:rPr lang="en-CA" sz="4000" dirty="0">
                <a:latin typeface="Cardo"/>
              </a:rPr>
              <a:t>Next session:</a:t>
            </a:r>
            <a:br>
              <a:rPr lang="en-CA" sz="4000" dirty="0">
                <a:latin typeface="Cardo"/>
              </a:rPr>
            </a:br>
            <a:r>
              <a:rPr lang="en-CA" sz="4000" i="1" dirty="0">
                <a:latin typeface="Cardo"/>
              </a:rPr>
              <a:t>Supporting and Integrating within the Wider Community</a:t>
            </a:r>
          </a:p>
          <a:p>
            <a:pPr marL="0" indent="0">
              <a:buNone/>
            </a:pPr>
            <a:endParaRPr lang="en-CA" sz="3600" dirty="0">
              <a:latin typeface="Cardo"/>
            </a:endParaRPr>
          </a:p>
        </p:txBody>
      </p:sp>
      <p:cxnSp>
        <p:nvCxnSpPr>
          <p:cNvPr id="20" name="Straight Connector 1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72215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F23D-9920-D114-8971-798EF5567312}"/>
              </a:ext>
            </a:extLst>
          </p:cNvPr>
          <p:cNvSpPr>
            <a:spLocks noGrp="1"/>
          </p:cNvSpPr>
          <p:nvPr>
            <p:ph type="title"/>
          </p:nvPr>
        </p:nvSpPr>
        <p:spPr>
          <a:xfrm>
            <a:off x="2849562" y="609600"/>
            <a:ext cx="6424440" cy="1320800"/>
          </a:xfrm>
        </p:spPr>
        <p:txBody>
          <a:bodyPr>
            <a:normAutofit/>
          </a:bodyPr>
          <a:lstStyle/>
          <a:p>
            <a:r>
              <a:rPr lang="en-US">
                <a:latin typeface="Comic Sans MS" panose="030F0702030302020204" pitchFamily="66" charset="0"/>
              </a:rPr>
              <a:t>Closing Prayer</a:t>
            </a:r>
            <a:endParaRPr lang="en-CA" dirty="0"/>
          </a:p>
        </p:txBody>
      </p:sp>
      <p:pic>
        <p:nvPicPr>
          <p:cNvPr id="6" name="Picture 5" descr="Sunflower field">
            <a:extLst>
              <a:ext uri="{FF2B5EF4-FFF2-40B4-BE49-F238E27FC236}">
                <a16:creationId xmlns:a16="http://schemas.microsoft.com/office/drawing/2014/main" id="{661C3B40-1490-A3DE-3745-83F218D69CCF}"/>
              </a:ext>
            </a:extLst>
          </p:cNvPr>
          <p:cNvPicPr>
            <a:picLocks noChangeAspect="1"/>
          </p:cNvPicPr>
          <p:nvPr/>
        </p:nvPicPr>
        <p:blipFill>
          <a:blip r:embed="rId3">
            <a:extLst>
              <a:ext uri="{28A0092B-C50C-407E-A947-70E740481C1C}">
                <a14:useLocalDpi xmlns:a14="http://schemas.microsoft.com/office/drawing/2010/main" val="0"/>
              </a:ext>
            </a:extLst>
          </a:blip>
          <a:srcRect l="36733" r="36733"/>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68D9A61A-4891-92C5-D442-C0EDCD279B95}"/>
              </a:ext>
            </a:extLst>
          </p:cNvPr>
          <p:cNvSpPr>
            <a:spLocks noGrp="1"/>
          </p:cNvSpPr>
          <p:nvPr>
            <p:ph idx="1"/>
          </p:nvPr>
        </p:nvSpPr>
        <p:spPr>
          <a:xfrm>
            <a:off x="2496065" y="1309816"/>
            <a:ext cx="7735330" cy="5096671"/>
          </a:xfrm>
        </p:spPr>
        <p:txBody>
          <a:bodyPr>
            <a:noAutofit/>
          </a:bodyPr>
          <a:lstStyle/>
          <a:p>
            <a:pPr marL="109728" indent="0">
              <a:lnSpc>
                <a:spcPct val="90000"/>
              </a:lnSpc>
              <a:buNone/>
            </a:pPr>
            <a:r>
              <a:rPr lang="en-US" sz="2200" b="1" dirty="0">
                <a:latin typeface="Cardo"/>
              </a:rPr>
              <a:t>Leader:</a:t>
            </a:r>
            <a:br>
              <a:rPr lang="en-US" sz="2200" b="1" dirty="0">
                <a:latin typeface="Cardo"/>
              </a:rPr>
            </a:br>
            <a:r>
              <a:rPr lang="en-US" sz="2200" dirty="0">
                <a:latin typeface="Cardo"/>
              </a:rPr>
              <a:t>2 Corinthians 1:3-4</a:t>
            </a:r>
            <a:r>
              <a:rPr lang="en-US" sz="2200" b="1" dirty="0">
                <a:latin typeface="Cardo"/>
              </a:rPr>
              <a:t>	</a:t>
            </a:r>
            <a:br>
              <a:rPr lang="en-US" sz="2200" b="0" i="0" dirty="0">
                <a:solidFill>
                  <a:srgbClr val="000000"/>
                </a:solidFill>
                <a:effectLst/>
                <a:highlight>
                  <a:srgbClr val="FFFFFF"/>
                </a:highlight>
                <a:latin typeface="Cardo"/>
              </a:rPr>
            </a:br>
            <a:r>
              <a:rPr lang="en-US" sz="2200" b="0" i="1" dirty="0">
                <a:solidFill>
                  <a:srgbClr val="000000"/>
                </a:solidFill>
                <a:effectLst/>
                <a:highlight>
                  <a:srgbClr val="FFFFFF"/>
                </a:highlight>
                <a:latin typeface="Cardo"/>
              </a:rPr>
              <a:t>Blessed be the God and Father of our Lord Jesus Christ, the Father of mercies and God of all comfort, who comforts us in all our affliction, so that we may be able to comfort those who are in any affliction, with the comfort with which we ourselves are comforted by God.</a:t>
            </a:r>
          </a:p>
          <a:p>
            <a:pPr marL="109728" indent="0">
              <a:lnSpc>
                <a:spcPct val="90000"/>
              </a:lnSpc>
              <a:buNone/>
            </a:pPr>
            <a:r>
              <a:rPr lang="en-US" sz="2200" b="1" dirty="0">
                <a:latin typeface="Cardo"/>
              </a:rPr>
              <a:t>All:	</a:t>
            </a:r>
          </a:p>
          <a:p>
            <a:pPr marL="109728" indent="0">
              <a:lnSpc>
                <a:spcPct val="90000"/>
              </a:lnSpc>
              <a:buNone/>
            </a:pPr>
            <a:r>
              <a:rPr lang="en-US" sz="2200">
                <a:solidFill>
                  <a:srgbClr val="000000"/>
                </a:solidFill>
                <a:highlight>
                  <a:srgbClr val="FFFFFF"/>
                </a:highlight>
                <a:latin typeface="Cardo"/>
              </a:rPr>
              <a:t>God, help those </a:t>
            </a:r>
            <a:r>
              <a:rPr lang="en-US" sz="2200">
                <a:solidFill>
                  <a:schemeClr val="tx1"/>
                </a:solidFill>
                <a:highlight>
                  <a:srgbClr val="FFFFFF"/>
                </a:highlight>
                <a:latin typeface="Cardo"/>
              </a:rPr>
              <a:t>approaching the end of their earthly lives and passing on to eternal life to discover your peace. May </a:t>
            </a:r>
            <a:r>
              <a:rPr lang="en-US" sz="2200" dirty="0">
                <a:solidFill>
                  <a:schemeClr val="tx1"/>
                </a:solidFill>
                <a:highlight>
                  <a:srgbClr val="FFFFFF"/>
                </a:highlight>
                <a:latin typeface="Cardo"/>
              </a:rPr>
              <a:t>they receive and feel </a:t>
            </a:r>
            <a:r>
              <a:rPr lang="en-US" sz="2200" b="0" dirty="0">
                <a:solidFill>
                  <a:srgbClr val="000000"/>
                </a:solidFill>
                <a:effectLst/>
                <a:highlight>
                  <a:srgbClr val="FFFFFF"/>
                </a:highlight>
                <a:latin typeface="Cardo"/>
              </a:rPr>
              <a:t>your comfort and the comfort of others. Help them to be at rest knowing they are loved. Calm their soul and may they spend eternity with you. Bless their families and friends and bring them comfort and peace. </a:t>
            </a:r>
          </a:p>
          <a:p>
            <a:pPr marL="109728" indent="0">
              <a:lnSpc>
                <a:spcPct val="90000"/>
              </a:lnSpc>
              <a:buNone/>
            </a:pPr>
            <a:r>
              <a:rPr lang="en-US" sz="2200" dirty="0">
                <a:solidFill>
                  <a:srgbClr val="000000"/>
                </a:solidFill>
                <a:highlight>
                  <a:srgbClr val="FFFFFF"/>
                </a:highlight>
                <a:latin typeface="Cardo"/>
              </a:rPr>
              <a:t>And Lord, guide and help us to accompany and comfort others in their time of need. </a:t>
            </a:r>
            <a:r>
              <a:rPr lang="en-US" sz="2200" b="0" dirty="0">
                <a:solidFill>
                  <a:srgbClr val="000000"/>
                </a:solidFill>
                <a:effectLst/>
                <a:highlight>
                  <a:srgbClr val="FFFFFF"/>
                </a:highlight>
                <a:latin typeface="Cardo"/>
              </a:rPr>
              <a:t>Amen</a:t>
            </a:r>
            <a:endParaRPr lang="en-CA" sz="2200" b="1" dirty="0">
              <a:latin typeface="Cardo"/>
            </a:endParaRPr>
          </a:p>
        </p:txBody>
      </p:sp>
      <p:sp>
        <p:nvSpPr>
          <p:cNvPr id="4" name="Slide Number Placeholder 3">
            <a:extLst>
              <a:ext uri="{FF2B5EF4-FFF2-40B4-BE49-F238E27FC236}">
                <a16:creationId xmlns:a16="http://schemas.microsoft.com/office/drawing/2014/main" id="{45307CAB-CC19-E561-6056-55FCC4A4391F}"/>
              </a:ext>
            </a:extLst>
          </p:cNvPr>
          <p:cNvSpPr>
            <a:spLocks noGrp="1"/>
          </p:cNvSpPr>
          <p:nvPr>
            <p:ph type="sldNum" sz="quarter" idx="12"/>
          </p:nvPr>
        </p:nvSpPr>
        <p:spPr>
          <a:xfrm>
            <a:off x="8590663" y="6041362"/>
            <a:ext cx="683339" cy="365125"/>
          </a:xfrm>
        </p:spPr>
        <p:txBody>
          <a:bodyPr>
            <a:normAutofit/>
          </a:bodyPr>
          <a:lstStyle/>
          <a:p>
            <a:pPr>
              <a:spcAft>
                <a:spcPts val="600"/>
              </a:spcAft>
            </a:pPr>
            <a:fld id="{99E99FC1-41DA-4945-9CF0-6BEC6CEAE2AF}" type="slidenum">
              <a:rPr lang="en-CA" smtClean="0"/>
              <a:pPr>
                <a:spcAft>
                  <a:spcPts val="600"/>
                </a:spcAft>
              </a:pPr>
              <a:t>17</a:t>
            </a:fld>
            <a:endParaRPr lang="en-CA"/>
          </a:p>
        </p:txBody>
      </p:sp>
    </p:spTree>
    <p:extLst>
      <p:ext uri="{BB962C8B-B14F-4D97-AF65-F5344CB8AC3E}">
        <p14:creationId xmlns:p14="http://schemas.microsoft.com/office/powerpoint/2010/main" val="3850545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8F971-D3AA-F120-A190-A9CFD1A85BB8}"/>
              </a:ext>
            </a:extLst>
          </p:cNvPr>
          <p:cNvSpPr>
            <a:spLocks noGrp="1"/>
          </p:cNvSpPr>
          <p:nvPr>
            <p:ph type="title"/>
          </p:nvPr>
        </p:nvSpPr>
        <p:spPr>
          <a:xfrm>
            <a:off x="5536734" y="609600"/>
            <a:ext cx="3737268" cy="1320800"/>
          </a:xfrm>
        </p:spPr>
        <p:txBody>
          <a:bodyPr>
            <a:normAutofit/>
          </a:bodyPr>
          <a:lstStyle/>
          <a:p>
            <a:r>
              <a:rPr lang="en-CA"/>
              <a:t>Welcome and Introduction</a:t>
            </a:r>
          </a:p>
        </p:txBody>
      </p:sp>
      <p:sp>
        <p:nvSpPr>
          <p:cNvPr id="3" name="Content Placeholder 2">
            <a:extLst>
              <a:ext uri="{FF2B5EF4-FFF2-40B4-BE49-F238E27FC236}">
                <a16:creationId xmlns:a16="http://schemas.microsoft.com/office/drawing/2014/main" id="{127D1F58-BBA0-8F05-8A17-F06DF864457F}"/>
              </a:ext>
            </a:extLst>
          </p:cNvPr>
          <p:cNvSpPr>
            <a:spLocks noGrp="1"/>
          </p:cNvSpPr>
          <p:nvPr>
            <p:ph idx="1"/>
          </p:nvPr>
        </p:nvSpPr>
        <p:spPr>
          <a:xfrm>
            <a:off x="4943475" y="2771775"/>
            <a:ext cx="5543550" cy="3269587"/>
          </a:xfrm>
        </p:spPr>
        <p:txBody>
          <a:bodyPr>
            <a:normAutofit fontScale="92500" lnSpcReduction="20000"/>
          </a:bodyPr>
          <a:lstStyle/>
          <a:p>
            <a:r>
              <a:rPr lang="en-CA" sz="4000" dirty="0">
                <a:latin typeface="Cardo"/>
                <a:cs typeface="Calibri" panose="020F0502020204030204" pitchFamily="34" charset="0"/>
              </a:rPr>
              <a:t>Welcome to session 3</a:t>
            </a:r>
            <a:br>
              <a:rPr lang="en-CA" sz="4000" dirty="0">
                <a:latin typeface="Cardo"/>
                <a:cs typeface="Calibri" panose="020F0502020204030204" pitchFamily="34" charset="0"/>
              </a:rPr>
            </a:br>
            <a:r>
              <a:rPr lang="en-CA" sz="4000" dirty="0">
                <a:solidFill>
                  <a:schemeClr val="accent2">
                    <a:lumMod val="50000"/>
                  </a:schemeClr>
                </a:solidFill>
                <a:latin typeface="Cardo"/>
              </a:rPr>
              <a:t>Accompanying Those </a:t>
            </a:r>
            <a:br>
              <a:rPr lang="en-CA" sz="4000" dirty="0">
                <a:solidFill>
                  <a:schemeClr val="accent2">
                    <a:lumMod val="50000"/>
                  </a:schemeClr>
                </a:solidFill>
                <a:latin typeface="Cardo"/>
              </a:rPr>
            </a:br>
            <a:r>
              <a:rPr lang="en-CA" sz="4000" dirty="0">
                <a:solidFill>
                  <a:schemeClr val="accent2">
                    <a:lumMod val="50000"/>
                  </a:schemeClr>
                </a:solidFill>
                <a:latin typeface="Cardo"/>
              </a:rPr>
              <a:t>at the End of Life (as they pass on to Eternal Life)</a:t>
            </a:r>
          </a:p>
          <a:p>
            <a:r>
              <a:rPr lang="en-CA" sz="4000" dirty="0">
                <a:latin typeface="Cardo"/>
                <a:cs typeface="Calibri" panose="020F0502020204030204" pitchFamily="34" charset="0"/>
              </a:rPr>
              <a:t>Reflection on last session</a:t>
            </a:r>
          </a:p>
          <a:p>
            <a:r>
              <a:rPr lang="en-CA" sz="4000" dirty="0">
                <a:latin typeface="Cardo"/>
                <a:cs typeface="Calibri" panose="020F0502020204030204" pitchFamily="34" charset="0"/>
              </a:rPr>
              <a:t>Opening prayer </a:t>
            </a:r>
          </a:p>
          <a:p>
            <a:endParaRPr lang="en-CA" sz="4000" dirty="0">
              <a:latin typeface="Cardo"/>
              <a:cs typeface="Calibri" panose="020F0502020204030204" pitchFamily="34" charset="0"/>
            </a:endParaRPr>
          </a:p>
        </p:txBody>
      </p:sp>
      <p:pic>
        <p:nvPicPr>
          <p:cNvPr id="27" name="Picture 26" descr="Close-up of held hands in hospital bed">
            <a:extLst>
              <a:ext uri="{FF2B5EF4-FFF2-40B4-BE49-F238E27FC236}">
                <a16:creationId xmlns:a16="http://schemas.microsoft.com/office/drawing/2014/main" id="{19936E83-BE7F-EFA1-2A3D-CF6F6DE6C337}"/>
              </a:ext>
            </a:extLst>
          </p:cNvPr>
          <p:cNvPicPr>
            <a:picLocks noChangeAspect="1"/>
          </p:cNvPicPr>
          <p:nvPr/>
        </p:nvPicPr>
        <p:blipFill>
          <a:blip r:embed="rId3">
            <a:extLst>
              <a:ext uri="{28A0092B-C50C-407E-A947-70E740481C1C}">
                <a14:useLocalDpi xmlns:a14="http://schemas.microsoft.com/office/drawing/2010/main" val="0"/>
              </a:ext>
            </a:extLst>
          </a:blip>
          <a:srcRect l="28254" r="28254"/>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8" name="Isosceles Triangle 2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330337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3E3ED-F2BB-C587-F274-8FDD94E578D0}"/>
              </a:ext>
            </a:extLst>
          </p:cNvPr>
          <p:cNvSpPr>
            <a:spLocks noGrp="1"/>
          </p:cNvSpPr>
          <p:nvPr>
            <p:ph type="title"/>
          </p:nvPr>
        </p:nvSpPr>
        <p:spPr>
          <a:xfrm>
            <a:off x="4441370" y="609600"/>
            <a:ext cx="4832631" cy="1320800"/>
          </a:xfrm>
        </p:spPr>
        <p:txBody>
          <a:bodyPr/>
          <a:lstStyle/>
          <a:p>
            <a:r>
              <a:rPr lang="en-CA" dirty="0"/>
              <a:t>Opening Prayer</a:t>
            </a:r>
          </a:p>
        </p:txBody>
      </p:sp>
      <p:pic>
        <p:nvPicPr>
          <p:cNvPr id="4" name="Content Placeholder 3" descr="A picture containing indoor&#10;&#10;Description automatically generated">
            <a:extLst>
              <a:ext uri="{FF2B5EF4-FFF2-40B4-BE49-F238E27FC236}">
                <a16:creationId xmlns:a16="http://schemas.microsoft.com/office/drawing/2014/main" id="{611AABAD-1C0C-730B-FD19-10A2BCF6EC0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8240" r="22377" b="-2"/>
          <a:stretch/>
        </p:blipFill>
        <p:spPr>
          <a:xfrm>
            <a:off x="607749" y="1381105"/>
            <a:ext cx="2931428" cy="4959255"/>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 name="TextBox 4">
            <a:extLst>
              <a:ext uri="{FF2B5EF4-FFF2-40B4-BE49-F238E27FC236}">
                <a16:creationId xmlns:a16="http://schemas.microsoft.com/office/drawing/2014/main" id="{8B0728F6-06C1-190F-F285-4C035232D948}"/>
              </a:ext>
            </a:extLst>
          </p:cNvPr>
          <p:cNvSpPr txBox="1"/>
          <p:nvPr/>
        </p:nvSpPr>
        <p:spPr>
          <a:xfrm>
            <a:off x="3539177" y="1381105"/>
            <a:ext cx="6976423" cy="5355312"/>
          </a:xfrm>
          <a:prstGeom prst="rect">
            <a:avLst/>
          </a:prstGeom>
          <a:noFill/>
        </p:spPr>
        <p:txBody>
          <a:bodyPr wrap="square" rtlCol="0">
            <a:spAutoFit/>
          </a:bodyPr>
          <a:lstStyle/>
          <a:p>
            <a:pPr marL="109728"/>
            <a:r>
              <a:rPr lang="en-US" sz="2600" b="1" dirty="0">
                <a:latin typeface="Cardo"/>
              </a:rPr>
              <a:t>All</a:t>
            </a:r>
            <a:r>
              <a:rPr lang="en-US" sz="2600" dirty="0">
                <a:latin typeface="Cardo"/>
              </a:rPr>
              <a:t>:  … in the name of the Father, Son and the Holy Spirit.</a:t>
            </a:r>
            <a:endParaRPr lang="en-CA" sz="2600" dirty="0">
              <a:latin typeface="Cardo"/>
            </a:endParaRPr>
          </a:p>
          <a:p>
            <a:pPr marL="109728"/>
            <a:endParaRPr lang="en-CA" sz="1000" b="1" dirty="0">
              <a:latin typeface="Cardo"/>
            </a:endParaRPr>
          </a:p>
          <a:p>
            <a:pPr marL="109728"/>
            <a:r>
              <a:rPr lang="en-US" sz="2600" b="1" dirty="0">
                <a:latin typeface="Cardo"/>
              </a:rPr>
              <a:t>Side 1:</a:t>
            </a:r>
            <a:endParaRPr lang="en-US" sz="2600" dirty="0">
              <a:latin typeface="Cardo"/>
            </a:endParaRPr>
          </a:p>
          <a:p>
            <a:pPr marL="109728" indent="0">
              <a:buNone/>
            </a:pPr>
            <a:r>
              <a:rPr lang="en-US" sz="2600" b="0" i="0" dirty="0">
                <a:solidFill>
                  <a:srgbClr val="222222"/>
                </a:solidFill>
                <a:effectLst/>
                <a:highlight>
                  <a:srgbClr val="FFFFFF"/>
                </a:highlight>
                <a:latin typeface="Cardo"/>
              </a:rPr>
              <a:t>Gracious God,</a:t>
            </a:r>
            <a:br>
              <a:rPr lang="en-US" sz="2600" dirty="0">
                <a:latin typeface="Cardo"/>
              </a:rPr>
            </a:br>
            <a:r>
              <a:rPr lang="en-US" sz="2600" dirty="0">
                <a:solidFill>
                  <a:srgbClr val="222222"/>
                </a:solidFill>
                <a:highlight>
                  <a:srgbClr val="FFFFFF"/>
                </a:highlight>
                <a:latin typeface="Cardo"/>
              </a:rPr>
              <a:t>t</a:t>
            </a:r>
            <a:r>
              <a:rPr lang="en-US" sz="2600" b="0" i="0" dirty="0">
                <a:solidFill>
                  <a:srgbClr val="222222"/>
                </a:solidFill>
                <a:effectLst/>
                <a:highlight>
                  <a:srgbClr val="FFFFFF"/>
                </a:highlight>
                <a:latin typeface="Cardo"/>
              </a:rPr>
              <a:t>hank you for the gift of today.</a:t>
            </a:r>
          </a:p>
          <a:p>
            <a:pPr marL="109728"/>
            <a:endParaRPr lang="en-US" sz="1000" b="1" dirty="0">
              <a:latin typeface="Cardo"/>
            </a:endParaRPr>
          </a:p>
          <a:p>
            <a:pPr marL="109728"/>
            <a:r>
              <a:rPr lang="en-US" sz="2600" b="1" dirty="0">
                <a:latin typeface="Cardo"/>
              </a:rPr>
              <a:t>Side 2:</a:t>
            </a:r>
            <a:endParaRPr lang="en-US" sz="2600" dirty="0">
              <a:latin typeface="Cardo"/>
            </a:endParaRPr>
          </a:p>
          <a:p>
            <a:pPr marL="109728"/>
            <a:r>
              <a:rPr lang="en-US" sz="2600" b="0" i="0" dirty="0">
                <a:solidFill>
                  <a:srgbClr val="222222"/>
                </a:solidFill>
                <a:effectLst/>
                <a:highlight>
                  <a:srgbClr val="FFFFFF"/>
                </a:highlight>
                <a:latin typeface="Cardo"/>
              </a:rPr>
              <a:t>Refresh us. Invite us to discover your presence in each person that we meet</a:t>
            </a:r>
            <a:br>
              <a:rPr lang="en-US" sz="2600" dirty="0">
                <a:latin typeface="Cardo"/>
              </a:rPr>
            </a:br>
            <a:r>
              <a:rPr lang="en-US" sz="2600" dirty="0">
                <a:solidFill>
                  <a:srgbClr val="222222"/>
                </a:solidFill>
                <a:highlight>
                  <a:srgbClr val="FFFFFF"/>
                </a:highlight>
                <a:latin typeface="Cardo"/>
              </a:rPr>
              <a:t>a</a:t>
            </a:r>
            <a:r>
              <a:rPr lang="en-US" sz="2600" b="0" i="0" dirty="0">
                <a:solidFill>
                  <a:srgbClr val="222222"/>
                </a:solidFill>
                <a:effectLst/>
                <a:highlight>
                  <a:srgbClr val="FFFFFF"/>
                </a:highlight>
                <a:latin typeface="Cardo"/>
              </a:rPr>
              <a:t>nd every event that we encounter.</a:t>
            </a:r>
            <a:br>
              <a:rPr lang="en-US" sz="2600" dirty="0">
                <a:latin typeface="Cardo"/>
              </a:rPr>
            </a:br>
            <a:endParaRPr lang="en-US" sz="1000" dirty="0">
              <a:latin typeface="Cardo"/>
            </a:endParaRPr>
          </a:p>
          <a:p>
            <a:pPr marL="109728"/>
            <a:r>
              <a:rPr lang="en-US" sz="2600" b="1" dirty="0">
                <a:latin typeface="Cardo"/>
              </a:rPr>
              <a:t>Side 1:</a:t>
            </a:r>
            <a:endParaRPr lang="en-US" sz="2600" dirty="0">
              <a:latin typeface="Cardo"/>
            </a:endParaRPr>
          </a:p>
          <a:p>
            <a:pPr marL="109728" indent="0">
              <a:buNone/>
            </a:pPr>
            <a:r>
              <a:rPr lang="en-US" sz="2600" b="0" i="0" dirty="0">
                <a:solidFill>
                  <a:srgbClr val="222222"/>
                </a:solidFill>
                <a:effectLst/>
                <a:highlight>
                  <a:srgbClr val="FFFFFF"/>
                </a:highlight>
                <a:latin typeface="Cardo"/>
              </a:rPr>
              <a:t>Teach us when to speak and when to listen,</a:t>
            </a:r>
            <a:br>
              <a:rPr lang="en-US" sz="2600" dirty="0">
                <a:latin typeface="Cardo"/>
              </a:rPr>
            </a:br>
            <a:r>
              <a:rPr lang="en-US" sz="2600" dirty="0">
                <a:highlight>
                  <a:srgbClr val="FFFFFF"/>
                </a:highlight>
                <a:latin typeface="Cardo"/>
              </a:rPr>
              <a:t>w</a:t>
            </a:r>
            <a:r>
              <a:rPr lang="en-US" sz="2600" b="0" i="0" dirty="0">
                <a:effectLst/>
                <a:highlight>
                  <a:srgbClr val="FFFFFF"/>
                </a:highlight>
                <a:latin typeface="Cardo"/>
              </a:rPr>
              <a:t>hen to ponder and when to share.</a:t>
            </a:r>
            <a:endParaRPr lang="en-CA" sz="2600" dirty="0">
              <a:latin typeface="Cardo"/>
            </a:endParaRPr>
          </a:p>
        </p:txBody>
      </p:sp>
      <p:sp>
        <p:nvSpPr>
          <p:cNvPr id="3" name="Slide Number Placeholder 2">
            <a:extLst>
              <a:ext uri="{FF2B5EF4-FFF2-40B4-BE49-F238E27FC236}">
                <a16:creationId xmlns:a16="http://schemas.microsoft.com/office/drawing/2014/main" id="{38575A70-7EF2-0132-1298-61054CE72ED8}"/>
              </a:ext>
            </a:extLst>
          </p:cNvPr>
          <p:cNvSpPr>
            <a:spLocks noGrp="1"/>
          </p:cNvSpPr>
          <p:nvPr>
            <p:ph type="sldNum" sz="quarter" idx="12"/>
          </p:nvPr>
        </p:nvSpPr>
        <p:spPr/>
        <p:txBody>
          <a:bodyPr/>
          <a:lstStyle/>
          <a:p>
            <a:fld id="{99E99FC1-41DA-4945-9CF0-6BEC6CEAE2AF}" type="slidenum">
              <a:rPr lang="en-CA" smtClean="0"/>
              <a:t>3</a:t>
            </a:fld>
            <a:endParaRPr lang="en-CA" dirty="0"/>
          </a:p>
        </p:txBody>
      </p:sp>
    </p:spTree>
    <p:extLst>
      <p:ext uri="{BB962C8B-B14F-4D97-AF65-F5344CB8AC3E}">
        <p14:creationId xmlns:p14="http://schemas.microsoft.com/office/powerpoint/2010/main" val="169598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ED74E-46FE-2FD6-95F9-80A0C7BBAE9F}"/>
              </a:ext>
            </a:extLst>
          </p:cNvPr>
          <p:cNvSpPr>
            <a:spLocks noGrp="1"/>
          </p:cNvSpPr>
          <p:nvPr>
            <p:ph idx="1"/>
          </p:nvPr>
        </p:nvSpPr>
        <p:spPr>
          <a:xfrm>
            <a:off x="321277" y="195943"/>
            <a:ext cx="9489988" cy="6365234"/>
          </a:xfrm>
        </p:spPr>
        <p:txBody>
          <a:bodyPr>
            <a:noAutofit/>
          </a:bodyPr>
          <a:lstStyle/>
          <a:p>
            <a:pPr marL="0" indent="0">
              <a:buNone/>
            </a:pPr>
            <a:r>
              <a:rPr lang="en-US" sz="2600" b="1" dirty="0">
                <a:latin typeface="Cardo"/>
              </a:rPr>
              <a:t>Side 2:</a:t>
            </a:r>
            <a:endParaRPr lang="en-US" sz="2600" dirty="0">
              <a:latin typeface="Cardo"/>
            </a:endParaRPr>
          </a:p>
          <a:p>
            <a:pPr marL="0" indent="0">
              <a:buNone/>
            </a:pPr>
            <a:r>
              <a:rPr lang="en-US" sz="2600" b="0" i="0" dirty="0">
                <a:effectLst/>
                <a:highlight>
                  <a:srgbClr val="FFFFFF"/>
                </a:highlight>
                <a:latin typeface="Cardo"/>
              </a:rPr>
              <a:t>In moments of challenge and decision</a:t>
            </a:r>
            <a:br>
              <a:rPr lang="en-US" sz="2600" dirty="0">
                <a:latin typeface="Cardo"/>
              </a:rPr>
            </a:br>
            <a:r>
              <a:rPr lang="en-US" sz="2600" dirty="0">
                <a:highlight>
                  <a:srgbClr val="FFFFFF"/>
                </a:highlight>
                <a:latin typeface="Cardo"/>
              </a:rPr>
              <a:t>a</a:t>
            </a:r>
            <a:r>
              <a:rPr lang="en-US" sz="2600" b="0" i="0" dirty="0">
                <a:effectLst/>
                <a:highlight>
                  <a:srgbClr val="FFFFFF"/>
                </a:highlight>
                <a:latin typeface="Cardo"/>
              </a:rPr>
              <a:t>ttune our hearts to the whisperings of your Wisdom.</a:t>
            </a:r>
          </a:p>
          <a:p>
            <a:pPr marL="0" indent="0">
              <a:buNone/>
            </a:pPr>
            <a:r>
              <a:rPr lang="en-US" sz="2600" b="1" dirty="0">
                <a:latin typeface="Cardo"/>
              </a:rPr>
              <a:t>Side 1:</a:t>
            </a:r>
            <a:endParaRPr lang="en-US" sz="2600" dirty="0">
              <a:latin typeface="Cardo"/>
            </a:endParaRPr>
          </a:p>
          <a:p>
            <a:pPr marL="0" indent="0">
              <a:buNone/>
            </a:pPr>
            <a:r>
              <a:rPr lang="en-US" sz="2600" b="0" i="0" dirty="0">
                <a:effectLst/>
                <a:highlight>
                  <a:srgbClr val="FFFFFF"/>
                </a:highlight>
                <a:latin typeface="Cardo"/>
              </a:rPr>
              <a:t>As we undertake ordinary and unnoticed tasks throughout our day,</a:t>
            </a:r>
            <a:br>
              <a:rPr lang="en-US" sz="2600" dirty="0">
                <a:latin typeface="Cardo"/>
              </a:rPr>
            </a:br>
            <a:r>
              <a:rPr lang="en-US" sz="2600" dirty="0">
                <a:highlight>
                  <a:srgbClr val="FFFFFF"/>
                </a:highlight>
                <a:latin typeface="Cardo"/>
              </a:rPr>
              <a:t>g</a:t>
            </a:r>
            <a:r>
              <a:rPr lang="en-US" sz="2600" b="0" i="0" dirty="0">
                <a:effectLst/>
                <a:highlight>
                  <a:srgbClr val="FFFFFF"/>
                </a:highlight>
                <a:latin typeface="Cardo"/>
              </a:rPr>
              <a:t>ift us with simple joy.</a:t>
            </a:r>
          </a:p>
          <a:p>
            <a:pPr marL="0" indent="0">
              <a:buNone/>
            </a:pPr>
            <a:r>
              <a:rPr lang="en-US" sz="2600" b="1" dirty="0">
                <a:latin typeface="Cardo"/>
              </a:rPr>
              <a:t>Side 2:</a:t>
            </a:r>
            <a:endParaRPr lang="en-US" sz="2600" dirty="0">
              <a:latin typeface="Cardo"/>
            </a:endParaRPr>
          </a:p>
          <a:p>
            <a:pPr marL="0" indent="0">
              <a:buNone/>
            </a:pPr>
            <a:r>
              <a:rPr lang="en-US" sz="2600" b="0" i="0" dirty="0">
                <a:effectLst/>
                <a:highlight>
                  <a:srgbClr val="FFFFFF"/>
                </a:highlight>
                <a:latin typeface="Cardo"/>
              </a:rPr>
              <a:t>When our day goes well, may we rejoice.</a:t>
            </a:r>
            <a:br>
              <a:rPr lang="en-US" sz="2600" dirty="0">
                <a:latin typeface="Cardo"/>
              </a:rPr>
            </a:br>
            <a:r>
              <a:rPr lang="en-US" sz="2600" b="0" i="0" dirty="0">
                <a:effectLst/>
                <a:highlight>
                  <a:srgbClr val="FFFFFF"/>
                </a:highlight>
                <a:latin typeface="Cardo"/>
              </a:rPr>
              <a:t>When it grows difficult, surprise us with </a:t>
            </a:r>
            <a:r>
              <a:rPr lang="en-US" sz="2600" dirty="0">
                <a:highlight>
                  <a:srgbClr val="FFFFFF"/>
                </a:highlight>
                <a:latin typeface="Cardo"/>
              </a:rPr>
              <a:t>n</a:t>
            </a:r>
            <a:r>
              <a:rPr lang="en-US" sz="2600" b="0" i="0" dirty="0">
                <a:effectLst/>
                <a:highlight>
                  <a:srgbClr val="FFFFFF"/>
                </a:highlight>
                <a:latin typeface="Cardo"/>
              </a:rPr>
              <a:t>ew possibilities.</a:t>
            </a:r>
          </a:p>
          <a:p>
            <a:pPr marL="0" indent="0">
              <a:buNone/>
            </a:pPr>
            <a:r>
              <a:rPr lang="en-US" sz="2600" b="1" dirty="0">
                <a:latin typeface="Cardo"/>
              </a:rPr>
              <a:t>All:</a:t>
            </a:r>
          </a:p>
          <a:p>
            <a:pPr marL="0" indent="0">
              <a:buNone/>
            </a:pPr>
            <a:r>
              <a:rPr lang="en-US" sz="2600" b="0" i="0" dirty="0">
                <a:effectLst/>
                <a:highlight>
                  <a:srgbClr val="FFFFFF"/>
                </a:highlight>
                <a:latin typeface="Cardo"/>
              </a:rPr>
              <a:t>When life is overwhelming, call us to Sabbath moments</a:t>
            </a:r>
            <a:br>
              <a:rPr lang="en-US" sz="2600" dirty="0">
                <a:latin typeface="Cardo"/>
              </a:rPr>
            </a:br>
            <a:r>
              <a:rPr lang="en-US" sz="2600" dirty="0">
                <a:highlight>
                  <a:srgbClr val="FFFFFF"/>
                </a:highlight>
                <a:latin typeface="Cardo"/>
              </a:rPr>
              <a:t>t</a:t>
            </a:r>
            <a:r>
              <a:rPr lang="en-US" sz="2600" b="0" i="0" dirty="0">
                <a:effectLst/>
                <a:highlight>
                  <a:srgbClr val="FFFFFF"/>
                </a:highlight>
                <a:latin typeface="Cardo"/>
              </a:rPr>
              <a:t>o restore your Peace and Harmony.</a:t>
            </a:r>
            <a:br>
              <a:rPr lang="en-US" sz="2600" dirty="0">
                <a:latin typeface="Cardo"/>
              </a:rPr>
            </a:br>
            <a:r>
              <a:rPr lang="en-US" sz="2600" b="0" i="0" dirty="0">
                <a:effectLst/>
                <a:highlight>
                  <a:srgbClr val="FFFFFF"/>
                </a:highlight>
                <a:latin typeface="Cardo"/>
              </a:rPr>
              <a:t>May our living today reveal your goodness.</a:t>
            </a:r>
            <a:r>
              <a:rPr lang="en-CA" sz="2600" b="0" i="0" dirty="0">
                <a:effectLst/>
                <a:highlight>
                  <a:srgbClr val="FFFFFF"/>
                </a:highlight>
                <a:latin typeface="Cardo"/>
              </a:rPr>
              <a:t> Amen.</a:t>
            </a:r>
          </a:p>
          <a:p>
            <a:pPr marL="0" indent="0" algn="ctr">
              <a:buNone/>
            </a:pPr>
            <a:r>
              <a:rPr lang="en-CA" sz="1400" i="1" dirty="0">
                <a:highlight>
                  <a:srgbClr val="FFFFFF"/>
                </a:highlight>
                <a:latin typeface="Cardo"/>
              </a:rPr>
              <a:t>(adapted from Morning Prayer by </a:t>
            </a:r>
            <a:r>
              <a:rPr lang="sv-SE" sz="1400" i="1" dirty="0"/>
              <a:t>Pat Bergen, C.S.J.</a:t>
            </a:r>
            <a:r>
              <a:rPr lang="en-CA" sz="1400" i="1" dirty="0">
                <a:highlight>
                  <a:srgbClr val="FFFFFF"/>
                </a:highlight>
                <a:latin typeface="Cardo"/>
              </a:rPr>
              <a:t>)  </a:t>
            </a:r>
            <a:endParaRPr lang="en-US" sz="1400" b="0" i="1" dirty="0">
              <a:effectLst/>
              <a:highlight>
                <a:srgbClr val="FFFFFF"/>
              </a:highlight>
              <a:latin typeface="Cardo"/>
            </a:endParaRPr>
          </a:p>
        </p:txBody>
      </p:sp>
      <p:pic>
        <p:nvPicPr>
          <p:cNvPr id="2050" name="Picture 2">
            <a:extLst>
              <a:ext uri="{FF2B5EF4-FFF2-40B4-BE49-F238E27FC236}">
                <a16:creationId xmlns:a16="http://schemas.microsoft.com/office/drawing/2014/main" id="{4029072D-15AF-D80D-2120-C354A313F5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920" b="2"/>
          <a:stretch/>
        </p:blipFill>
        <p:spPr bwMode="auto">
          <a:xfrm>
            <a:off x="8435289" y="2676964"/>
            <a:ext cx="2751951" cy="3396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08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A110-11D9-7F68-ED8B-7FB0F50A5BF2}"/>
              </a:ext>
            </a:extLst>
          </p:cNvPr>
          <p:cNvSpPr>
            <a:spLocks noGrp="1"/>
          </p:cNvSpPr>
          <p:nvPr>
            <p:ph type="title"/>
          </p:nvPr>
        </p:nvSpPr>
        <p:spPr>
          <a:xfrm>
            <a:off x="1694109" y="609600"/>
            <a:ext cx="8104984" cy="1320800"/>
          </a:xfrm>
        </p:spPr>
        <p:txBody>
          <a:bodyPr>
            <a:noAutofit/>
          </a:bodyPr>
          <a:lstStyle/>
          <a:p>
            <a:pPr algn="ctr"/>
            <a:r>
              <a:rPr lang="en-CA" sz="2800" dirty="0"/>
              <a:t>The Course: </a:t>
            </a:r>
            <a:br>
              <a:rPr lang="en-CA" sz="2800" dirty="0"/>
            </a:br>
            <a:r>
              <a:rPr lang="en-CA" sz="2800" dirty="0"/>
              <a:t>4 Modules/Sessions according the CCCB Toolkit</a:t>
            </a:r>
          </a:p>
        </p:txBody>
      </p:sp>
      <p:pic>
        <p:nvPicPr>
          <p:cNvPr id="5" name="Picture 4" descr="Plant growing in a concrete crack">
            <a:extLst>
              <a:ext uri="{FF2B5EF4-FFF2-40B4-BE49-F238E27FC236}">
                <a16:creationId xmlns:a16="http://schemas.microsoft.com/office/drawing/2014/main" id="{EB8FF670-1A73-51AD-97D4-CB7AD07636D8}"/>
              </a:ext>
            </a:extLst>
          </p:cNvPr>
          <p:cNvPicPr>
            <a:picLocks noChangeAspect="1"/>
          </p:cNvPicPr>
          <p:nvPr/>
        </p:nvPicPr>
        <p:blipFill rotWithShape="1">
          <a:blip r:embed="rId3"/>
          <a:srcRect l="30767" t="142" r="4269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30" name="Isosceles Triangle 2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56065860-0396-02EB-540D-B3949AD4FE5D}"/>
              </a:ext>
            </a:extLst>
          </p:cNvPr>
          <p:cNvSpPr>
            <a:spLocks noGrp="1"/>
          </p:cNvSpPr>
          <p:nvPr>
            <p:ph idx="1"/>
          </p:nvPr>
        </p:nvSpPr>
        <p:spPr>
          <a:xfrm>
            <a:off x="2550695" y="1930399"/>
            <a:ext cx="7579893" cy="4686969"/>
          </a:xfrm>
        </p:spPr>
        <p:txBody>
          <a:bodyPr>
            <a:normAutofit lnSpcReduction="10000"/>
          </a:bodyPr>
          <a:lstStyle/>
          <a:p>
            <a:pPr lvl="1"/>
            <a:r>
              <a:rPr lang="en-CA" sz="2400" dirty="0">
                <a:solidFill>
                  <a:schemeClr val="tx1"/>
                </a:solidFill>
              </a:rPr>
              <a:t>Module 1: </a:t>
            </a:r>
            <a:br>
              <a:rPr lang="en-CA" sz="2400" dirty="0">
                <a:solidFill>
                  <a:schemeClr val="tx1"/>
                </a:solidFill>
              </a:rPr>
            </a:br>
            <a:r>
              <a:rPr lang="en-CA" sz="2400" dirty="0">
                <a:solidFill>
                  <a:schemeClr val="tx1"/>
                </a:solidFill>
              </a:rPr>
              <a:t>Understanding the Human Experience of Dying and Death (and passing onto Eternal Life)</a:t>
            </a:r>
          </a:p>
          <a:p>
            <a:pPr lvl="1"/>
            <a:r>
              <a:rPr lang="en-CA" sz="2400" dirty="0">
                <a:solidFill>
                  <a:schemeClr val="tx1"/>
                </a:solidFill>
              </a:rPr>
              <a:t>Module 2: </a:t>
            </a:r>
            <a:br>
              <a:rPr lang="en-CA" sz="2400" dirty="0">
                <a:solidFill>
                  <a:schemeClr val="tx1"/>
                </a:solidFill>
              </a:rPr>
            </a:br>
            <a:r>
              <a:rPr lang="en-CA" sz="2400" dirty="0">
                <a:solidFill>
                  <a:schemeClr val="tx1"/>
                </a:solidFill>
              </a:rPr>
              <a:t>Discerning and Making Decisions at the End of Life (as we prepare to pass on to Eternal Life</a:t>
            </a:r>
            <a:r>
              <a:rPr lang="en-CA" sz="2400" dirty="0">
                <a:solidFill>
                  <a:schemeClr val="accent2">
                    <a:lumMod val="50000"/>
                  </a:schemeClr>
                </a:solidFill>
              </a:rPr>
              <a:t>)</a:t>
            </a:r>
          </a:p>
          <a:p>
            <a:pPr lvl="1"/>
            <a:r>
              <a:rPr lang="en-CA" sz="2400" dirty="0">
                <a:solidFill>
                  <a:schemeClr val="accent2">
                    <a:lumMod val="50000"/>
                  </a:schemeClr>
                </a:solidFill>
              </a:rPr>
              <a:t>Module 3: (today)</a:t>
            </a:r>
            <a:br>
              <a:rPr lang="en-CA" sz="2400" dirty="0">
                <a:solidFill>
                  <a:schemeClr val="accent2">
                    <a:lumMod val="50000"/>
                  </a:schemeClr>
                </a:solidFill>
              </a:rPr>
            </a:br>
            <a:r>
              <a:rPr lang="en-CA" sz="2400" dirty="0">
                <a:solidFill>
                  <a:schemeClr val="accent2">
                    <a:lumMod val="50000"/>
                  </a:schemeClr>
                </a:solidFill>
              </a:rPr>
              <a:t>Accompanying Those at the End of Life (as they pass on to Eternal Life)</a:t>
            </a:r>
          </a:p>
          <a:p>
            <a:pPr lvl="1"/>
            <a:r>
              <a:rPr lang="en-CA" sz="2400" dirty="0"/>
              <a:t>Module 4: </a:t>
            </a:r>
            <a:br>
              <a:rPr lang="en-CA" sz="2400" dirty="0"/>
            </a:br>
            <a:r>
              <a:rPr lang="en-CA" sz="2400" dirty="0"/>
              <a:t>Supporting and Integrating within the Wider Community</a:t>
            </a:r>
          </a:p>
        </p:txBody>
      </p:sp>
    </p:spTree>
    <p:extLst>
      <p:ext uri="{BB962C8B-B14F-4D97-AF65-F5344CB8AC3E}">
        <p14:creationId xmlns:p14="http://schemas.microsoft.com/office/powerpoint/2010/main" val="238551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AF65-DEB6-5DF6-E2EC-0CAA49BC1B10}"/>
              </a:ext>
            </a:extLst>
          </p:cNvPr>
          <p:cNvSpPr>
            <a:spLocks noGrp="1"/>
          </p:cNvSpPr>
          <p:nvPr>
            <p:ph type="title"/>
          </p:nvPr>
        </p:nvSpPr>
        <p:spPr>
          <a:xfrm>
            <a:off x="4721639" y="609600"/>
            <a:ext cx="5040287" cy="1320800"/>
          </a:xfrm>
        </p:spPr>
        <p:txBody>
          <a:bodyPr>
            <a:normAutofit/>
          </a:bodyPr>
          <a:lstStyle/>
          <a:p>
            <a:pPr algn="ctr"/>
            <a:r>
              <a:rPr lang="en-CA" dirty="0"/>
              <a:t>Agenda for the Day</a:t>
            </a:r>
          </a:p>
        </p:txBody>
      </p:sp>
      <p:sp>
        <p:nvSpPr>
          <p:cNvPr id="3" name="Content Placeholder 2">
            <a:extLst>
              <a:ext uri="{FF2B5EF4-FFF2-40B4-BE49-F238E27FC236}">
                <a16:creationId xmlns:a16="http://schemas.microsoft.com/office/drawing/2014/main" id="{7459ABB5-136E-5006-80EC-959453208B77}"/>
              </a:ext>
            </a:extLst>
          </p:cNvPr>
          <p:cNvSpPr>
            <a:spLocks noGrp="1"/>
          </p:cNvSpPr>
          <p:nvPr>
            <p:ph idx="1"/>
          </p:nvPr>
        </p:nvSpPr>
        <p:spPr>
          <a:xfrm>
            <a:off x="4552383" y="1269242"/>
            <a:ext cx="4721619" cy="5420315"/>
          </a:xfrm>
        </p:spPr>
        <p:txBody>
          <a:bodyPr>
            <a:normAutofit/>
          </a:bodyPr>
          <a:lstStyle/>
          <a:p>
            <a:pPr>
              <a:lnSpc>
                <a:spcPct val="90000"/>
              </a:lnSpc>
            </a:pPr>
            <a:r>
              <a:rPr lang="en-CA" dirty="0"/>
              <a:t>Part 1: Experience</a:t>
            </a:r>
          </a:p>
          <a:p>
            <a:pPr lvl="1">
              <a:lnSpc>
                <a:spcPct val="90000"/>
              </a:lnSpc>
            </a:pPr>
            <a:r>
              <a:rPr lang="en-CA" sz="1800" dirty="0"/>
              <a:t>Preparing our Hearts</a:t>
            </a:r>
          </a:p>
          <a:p>
            <a:pPr lvl="1">
              <a:lnSpc>
                <a:spcPct val="90000"/>
              </a:lnSpc>
            </a:pPr>
            <a:r>
              <a:rPr lang="en-CA" sz="1800" dirty="0"/>
              <a:t>Proclamation of the Word</a:t>
            </a:r>
          </a:p>
          <a:p>
            <a:pPr lvl="1">
              <a:lnSpc>
                <a:spcPct val="90000"/>
              </a:lnSpc>
            </a:pPr>
            <a:r>
              <a:rPr lang="en-CA" sz="1800" dirty="0"/>
              <a:t>Guided Personal Reflection</a:t>
            </a:r>
          </a:p>
          <a:p>
            <a:pPr lvl="1">
              <a:lnSpc>
                <a:spcPct val="90000"/>
              </a:lnSpc>
            </a:pPr>
            <a:r>
              <a:rPr lang="en-CA" sz="1800" dirty="0"/>
              <a:t>Table Conversation</a:t>
            </a:r>
          </a:p>
          <a:p>
            <a:pPr lvl="1">
              <a:lnSpc>
                <a:spcPct val="90000"/>
              </a:lnSpc>
            </a:pPr>
            <a:r>
              <a:rPr lang="en-CA" sz="1800" dirty="0"/>
              <a:t>Large Group Focus</a:t>
            </a:r>
          </a:p>
          <a:p>
            <a:pPr>
              <a:lnSpc>
                <a:spcPct val="90000"/>
              </a:lnSpc>
            </a:pPr>
            <a:r>
              <a:rPr lang="en-CA" dirty="0"/>
              <a:t>Part 2: New Information (X2 with break in between)</a:t>
            </a:r>
          </a:p>
          <a:p>
            <a:pPr lvl="1">
              <a:lnSpc>
                <a:spcPct val="90000"/>
              </a:lnSpc>
            </a:pPr>
            <a:r>
              <a:rPr lang="en-CA" sz="1800" dirty="0"/>
              <a:t>Video</a:t>
            </a:r>
          </a:p>
          <a:p>
            <a:pPr lvl="1">
              <a:lnSpc>
                <a:spcPct val="90000"/>
              </a:lnSpc>
            </a:pPr>
            <a:r>
              <a:rPr lang="en-CA" sz="1800" dirty="0"/>
              <a:t>Application to My Life</a:t>
            </a:r>
          </a:p>
          <a:p>
            <a:pPr lvl="1">
              <a:lnSpc>
                <a:spcPct val="90000"/>
              </a:lnSpc>
            </a:pPr>
            <a:r>
              <a:rPr lang="en-CA" sz="1800" dirty="0"/>
              <a:t>Small Group Conversation</a:t>
            </a:r>
          </a:p>
          <a:p>
            <a:pPr lvl="1">
              <a:lnSpc>
                <a:spcPct val="90000"/>
              </a:lnSpc>
            </a:pPr>
            <a:r>
              <a:rPr lang="en-CA" sz="1800" dirty="0"/>
              <a:t>Large Group Focus</a:t>
            </a:r>
          </a:p>
          <a:p>
            <a:pPr>
              <a:lnSpc>
                <a:spcPct val="90000"/>
              </a:lnSpc>
            </a:pPr>
            <a:r>
              <a:rPr lang="en-CA" dirty="0"/>
              <a:t>Part 3: Action </a:t>
            </a:r>
          </a:p>
          <a:p>
            <a:pPr lvl="1">
              <a:lnSpc>
                <a:spcPct val="90000"/>
              </a:lnSpc>
            </a:pPr>
            <a:r>
              <a:rPr lang="en-CA" sz="1800" dirty="0"/>
              <a:t>Going Forth</a:t>
            </a:r>
          </a:p>
          <a:p>
            <a:pPr lvl="1">
              <a:lnSpc>
                <a:spcPct val="90000"/>
              </a:lnSpc>
            </a:pPr>
            <a:endParaRPr lang="en-CA" sz="1300" dirty="0"/>
          </a:p>
          <a:p>
            <a:pPr lvl="1">
              <a:lnSpc>
                <a:spcPct val="90000"/>
              </a:lnSpc>
            </a:pPr>
            <a:endParaRPr lang="en-CA" sz="1300" dirty="0"/>
          </a:p>
          <a:p>
            <a:pPr lvl="1">
              <a:lnSpc>
                <a:spcPct val="90000"/>
              </a:lnSpc>
            </a:pPr>
            <a:endParaRPr lang="en-CA" sz="1300" dirty="0"/>
          </a:p>
        </p:txBody>
      </p:sp>
      <p:pic>
        <p:nvPicPr>
          <p:cNvPr id="7" name="Picture 6" descr="Multi-coloured dialogue boxes">
            <a:extLst>
              <a:ext uri="{FF2B5EF4-FFF2-40B4-BE49-F238E27FC236}">
                <a16:creationId xmlns:a16="http://schemas.microsoft.com/office/drawing/2014/main" id="{848D81C8-7224-50A0-9A08-FE8BFC9A872C}"/>
              </a:ext>
            </a:extLst>
          </p:cNvPr>
          <p:cNvPicPr>
            <a:picLocks noChangeAspect="1"/>
          </p:cNvPicPr>
          <p:nvPr/>
        </p:nvPicPr>
        <p:blipFill rotWithShape="1">
          <a:blip r:embed="rId3"/>
          <a:srcRect l="17607" r="21428" b="2"/>
          <a:stretch/>
        </p:blipFill>
        <p:spPr>
          <a:xfrm>
            <a:off x="20" y="-1"/>
            <a:ext cx="4721619"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96849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94AA-CE41-381F-225D-849A915D82DA}"/>
              </a:ext>
            </a:extLst>
          </p:cNvPr>
          <p:cNvSpPr>
            <a:spLocks noGrp="1"/>
          </p:cNvSpPr>
          <p:nvPr>
            <p:ph type="title"/>
          </p:nvPr>
        </p:nvSpPr>
        <p:spPr>
          <a:xfrm>
            <a:off x="5394961" y="609600"/>
            <a:ext cx="4386992" cy="930442"/>
          </a:xfrm>
        </p:spPr>
        <p:txBody>
          <a:bodyPr>
            <a:normAutofit/>
          </a:bodyPr>
          <a:lstStyle/>
          <a:p>
            <a:pPr>
              <a:lnSpc>
                <a:spcPct val="90000"/>
              </a:lnSpc>
            </a:pPr>
            <a:r>
              <a:rPr lang="en-CA" sz="2800" dirty="0"/>
              <a:t>Listening Circles – </a:t>
            </a:r>
            <a:br>
              <a:rPr lang="en-CA" sz="2800" dirty="0"/>
            </a:br>
            <a:r>
              <a:rPr lang="en-CA" sz="2800" dirty="0"/>
              <a:t>Norms for Conversation</a:t>
            </a:r>
          </a:p>
        </p:txBody>
      </p:sp>
      <p:sp>
        <p:nvSpPr>
          <p:cNvPr id="3" name="Content Placeholder 2">
            <a:extLst>
              <a:ext uri="{FF2B5EF4-FFF2-40B4-BE49-F238E27FC236}">
                <a16:creationId xmlns:a16="http://schemas.microsoft.com/office/drawing/2014/main" id="{6A725E56-9421-BA83-05C3-7831128A179D}"/>
              </a:ext>
            </a:extLst>
          </p:cNvPr>
          <p:cNvSpPr>
            <a:spLocks noGrp="1"/>
          </p:cNvSpPr>
          <p:nvPr>
            <p:ph idx="1"/>
          </p:nvPr>
        </p:nvSpPr>
        <p:spPr>
          <a:xfrm>
            <a:off x="5209563" y="1540043"/>
            <a:ext cx="4572390" cy="5024043"/>
          </a:xfrm>
        </p:spPr>
        <p:txBody>
          <a:bodyPr>
            <a:noAutofit/>
          </a:bodyPr>
          <a:lstStyle/>
          <a:p>
            <a:pPr lvl="0">
              <a:lnSpc>
                <a:spcPct val="90000"/>
              </a:lnSpc>
              <a:spcBef>
                <a:spcPts val="600"/>
              </a:spcBef>
              <a:spcAft>
                <a:spcPts val="600"/>
              </a:spcAft>
              <a:buFont typeface="Wingdings" panose="05000000000000000000" pitchFamily="2" charset="2"/>
              <a:buChar char="Ø"/>
            </a:pPr>
            <a:r>
              <a:rPr lang="en-US" dirty="0">
                <a:effectLst/>
                <a:latin typeface="Cardo"/>
                <a:ea typeface="Calibri" panose="020F0502020204030204" pitchFamily="34" charset="0"/>
                <a:cs typeface="Calibri" panose="020F0502020204030204" pitchFamily="34" charset="0"/>
              </a:rPr>
              <a:t>Small groups (3-4 people)</a:t>
            </a:r>
          </a:p>
          <a:p>
            <a:pPr>
              <a:lnSpc>
                <a:spcPct val="90000"/>
              </a:lnSpc>
              <a:spcBef>
                <a:spcPts val="600"/>
              </a:spcBef>
              <a:spcAft>
                <a:spcPts val="600"/>
              </a:spcAft>
              <a:buFont typeface="Wingdings" panose="05000000000000000000" pitchFamily="2" charset="2"/>
              <a:buChar char="Ø"/>
            </a:pPr>
            <a:r>
              <a:rPr lang="en-US" dirty="0">
                <a:latin typeface="Cardo"/>
              </a:rPr>
              <a:t>Everyone has a chance to speak; some may choose not to. </a:t>
            </a:r>
          </a:p>
          <a:p>
            <a:pPr>
              <a:lnSpc>
                <a:spcPct val="90000"/>
              </a:lnSpc>
              <a:spcBef>
                <a:spcPts val="600"/>
              </a:spcBef>
              <a:spcAft>
                <a:spcPts val="600"/>
              </a:spcAft>
              <a:buFont typeface="Wingdings" panose="05000000000000000000" pitchFamily="2" charset="2"/>
              <a:buChar char="Ø"/>
            </a:pPr>
            <a:r>
              <a:rPr lang="en-US" dirty="0">
                <a:latin typeface="Cardo"/>
              </a:rPr>
              <a:t>One person to speak at a time. Others to listen and don’t interrupt. </a:t>
            </a:r>
          </a:p>
          <a:p>
            <a:pPr>
              <a:lnSpc>
                <a:spcPct val="90000"/>
              </a:lnSpc>
              <a:spcBef>
                <a:spcPts val="600"/>
              </a:spcBef>
              <a:spcAft>
                <a:spcPts val="600"/>
              </a:spcAft>
              <a:buFont typeface="Wingdings" panose="05000000000000000000" pitchFamily="2" charset="2"/>
              <a:buChar char="Ø"/>
            </a:pPr>
            <a:r>
              <a:rPr lang="en-US">
                <a:effectLst/>
                <a:latin typeface="Cardo"/>
                <a:ea typeface="Calibri" panose="020F0502020204030204" pitchFamily="34" charset="0"/>
                <a:cs typeface="Calibri" panose="020F0502020204030204" pitchFamily="34" charset="0"/>
              </a:rPr>
              <a:t>Allow everyone to speak before you speak again</a:t>
            </a:r>
          </a:p>
          <a:p>
            <a:pPr>
              <a:lnSpc>
                <a:spcPct val="90000"/>
              </a:lnSpc>
              <a:spcBef>
                <a:spcPts val="600"/>
              </a:spcBef>
              <a:spcAft>
                <a:spcPts val="600"/>
              </a:spcAft>
              <a:buFont typeface="Wingdings" panose="05000000000000000000" pitchFamily="2" charset="2"/>
              <a:buChar char="Ø"/>
            </a:pPr>
            <a:r>
              <a:rPr lang="en-US">
                <a:effectLst/>
                <a:latin typeface="Cardo"/>
                <a:ea typeface="Calibri" panose="020F0502020204030204" pitchFamily="34" charset="0"/>
                <a:cs typeface="Calibri" panose="020F0502020204030204" pitchFamily="34" charset="0"/>
              </a:rPr>
              <a:t>Each </a:t>
            </a:r>
            <a:r>
              <a:rPr lang="en-US" dirty="0">
                <a:effectLst/>
                <a:latin typeface="Cardo"/>
                <a:ea typeface="Calibri" panose="020F0502020204030204" pitchFamily="34" charset="0"/>
                <a:cs typeface="Calibri" panose="020F0502020204030204" pitchFamily="34" charset="0"/>
              </a:rPr>
              <a:t>person can choose to share as they see fit. </a:t>
            </a:r>
            <a:r>
              <a:rPr lang="en-US" dirty="0">
                <a:latin typeface="Cardo"/>
              </a:rPr>
              <a:t>Respect what the person has to say</a:t>
            </a:r>
            <a:endParaRPr lang="en-US" dirty="0">
              <a:effectLst/>
              <a:latin typeface="Cardo"/>
              <a:ea typeface="Calibri" panose="020F0502020204030204" pitchFamily="34" charset="0"/>
              <a:cs typeface="Calibri" panose="020F0502020204030204" pitchFamily="34" charset="0"/>
            </a:endParaRPr>
          </a:p>
          <a:p>
            <a:pPr lvl="0">
              <a:lnSpc>
                <a:spcPct val="90000"/>
              </a:lnSpc>
              <a:spcBef>
                <a:spcPts val="600"/>
              </a:spcBef>
              <a:spcAft>
                <a:spcPts val="600"/>
              </a:spcAft>
              <a:buFont typeface="Wingdings" panose="05000000000000000000" pitchFamily="2" charset="2"/>
              <a:buChar char="Ø"/>
            </a:pPr>
            <a:r>
              <a:rPr lang="en-US" dirty="0">
                <a:latin typeface="Cardo"/>
              </a:rPr>
              <a:t>Participants, if they choose, may respond to the speaker in a helpful but non-judgmental/non-confrontational way. </a:t>
            </a:r>
          </a:p>
          <a:p>
            <a:pPr lvl="0">
              <a:lnSpc>
                <a:spcPct val="90000"/>
              </a:lnSpc>
              <a:spcBef>
                <a:spcPts val="600"/>
              </a:spcBef>
              <a:spcAft>
                <a:spcPts val="600"/>
              </a:spcAft>
              <a:buFont typeface="Wingdings" panose="05000000000000000000" pitchFamily="2" charset="2"/>
              <a:buChar char="Ø"/>
            </a:pPr>
            <a:r>
              <a:rPr lang="en-US" dirty="0">
                <a:latin typeface="Cardo"/>
              </a:rPr>
              <a:t>Respect each other and commit to confidentiality to promote trust. </a:t>
            </a:r>
            <a:endParaRPr lang="en-US" dirty="0">
              <a:effectLst/>
              <a:latin typeface="Cardo"/>
              <a:ea typeface="Calibri" panose="020F0502020204030204" pitchFamily="34" charset="0"/>
              <a:cs typeface="Calibri" panose="020F0502020204030204" pitchFamily="34" charset="0"/>
            </a:endParaRPr>
          </a:p>
        </p:txBody>
      </p:sp>
      <p:pic>
        <p:nvPicPr>
          <p:cNvPr id="5" name="Picture 4" descr="Colourful carved figures of humans">
            <a:extLst>
              <a:ext uri="{FF2B5EF4-FFF2-40B4-BE49-F238E27FC236}">
                <a16:creationId xmlns:a16="http://schemas.microsoft.com/office/drawing/2014/main" id="{A7AEC4CE-C9C2-42D4-A15E-47427297F116}"/>
              </a:ext>
            </a:extLst>
          </p:cNvPr>
          <p:cNvPicPr>
            <a:picLocks noChangeAspect="1"/>
          </p:cNvPicPr>
          <p:nvPr/>
        </p:nvPicPr>
        <p:blipFill rotWithShape="1">
          <a:blip r:embed="rId3"/>
          <a:srcRect l="22091" r="21858"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413308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1091-CFE5-FD94-A684-3B55D94965B8}"/>
              </a:ext>
            </a:extLst>
          </p:cNvPr>
          <p:cNvSpPr>
            <a:spLocks noGrp="1"/>
          </p:cNvSpPr>
          <p:nvPr>
            <p:ph type="title"/>
          </p:nvPr>
        </p:nvSpPr>
        <p:spPr>
          <a:xfrm>
            <a:off x="677334" y="609600"/>
            <a:ext cx="8596668" cy="723900"/>
          </a:xfrm>
        </p:spPr>
        <p:txBody>
          <a:bodyPr anchor="t">
            <a:normAutofit fontScale="90000"/>
          </a:bodyPr>
          <a:lstStyle/>
          <a:p>
            <a:pPr algn="ctr"/>
            <a:r>
              <a:rPr lang="en-CA" dirty="0"/>
              <a:t>Part 1: Experience</a:t>
            </a:r>
            <a:br>
              <a:rPr lang="en-CA" dirty="0"/>
            </a:br>
            <a:endParaRPr lang="en-CA" dirty="0"/>
          </a:p>
        </p:txBody>
      </p:sp>
      <p:sp>
        <p:nvSpPr>
          <p:cNvPr id="3" name="Content Placeholder 2">
            <a:extLst>
              <a:ext uri="{FF2B5EF4-FFF2-40B4-BE49-F238E27FC236}">
                <a16:creationId xmlns:a16="http://schemas.microsoft.com/office/drawing/2014/main" id="{AF973B14-AAF1-BC2C-A9C2-8E022D239147}"/>
              </a:ext>
            </a:extLst>
          </p:cNvPr>
          <p:cNvSpPr>
            <a:spLocks noGrp="1"/>
          </p:cNvSpPr>
          <p:nvPr>
            <p:ph idx="1"/>
          </p:nvPr>
        </p:nvSpPr>
        <p:spPr>
          <a:xfrm>
            <a:off x="566384" y="1333500"/>
            <a:ext cx="9168166" cy="5201965"/>
          </a:xfrm>
        </p:spPr>
        <p:txBody>
          <a:bodyPr>
            <a:noAutofit/>
          </a:bodyPr>
          <a:lstStyle/>
          <a:p>
            <a:pPr>
              <a:lnSpc>
                <a:spcPct val="90000"/>
              </a:lnSpc>
            </a:pPr>
            <a:r>
              <a:rPr lang="en-CA" sz="2800" dirty="0">
                <a:latin typeface="Cardo"/>
              </a:rPr>
              <a:t>Preparing our Hearts</a:t>
            </a:r>
          </a:p>
          <a:p>
            <a:pPr algn="l"/>
            <a:r>
              <a:rPr lang="en-CA" sz="2800" dirty="0">
                <a:latin typeface="Cardo"/>
              </a:rPr>
              <a:t>Proclamation of the Word:</a:t>
            </a:r>
            <a:br>
              <a:rPr lang="en-CA" sz="2800" dirty="0">
                <a:latin typeface="Cardo"/>
              </a:rPr>
            </a:br>
            <a:r>
              <a:rPr lang="en-CA" sz="2800" dirty="0">
                <a:latin typeface="Cardo"/>
              </a:rPr>
              <a:t>John 19: 25-27</a:t>
            </a:r>
            <a:br>
              <a:rPr lang="en-CA" sz="2800" dirty="0">
                <a:latin typeface="Cardo"/>
              </a:rPr>
            </a:br>
            <a:br>
              <a:rPr lang="en-CA" sz="2800" dirty="0">
                <a:latin typeface="Cardo"/>
              </a:rPr>
            </a:br>
            <a:r>
              <a:rPr lang="en-US" sz="2800" b="0" i="0" dirty="0">
                <a:solidFill>
                  <a:schemeClr val="tx1"/>
                </a:solidFill>
                <a:effectLst/>
                <a:highlight>
                  <a:srgbClr val="FFFFFF"/>
                </a:highlight>
                <a:latin typeface="Cardo"/>
              </a:rPr>
              <a:t>Near the cross of </a:t>
            </a:r>
            <a:r>
              <a:rPr lang="en-US" sz="2800" b="0" i="0" u="none" strike="noStrike" dirty="0">
                <a:solidFill>
                  <a:schemeClr val="tx1"/>
                </a:solidFill>
                <a:effectLst/>
                <a:highlight>
                  <a:srgbClr val="FFFFFF"/>
                </a:highlight>
                <a:latin typeface="Cardo"/>
              </a:rPr>
              <a:t>Jesus</a:t>
            </a:r>
            <a:r>
              <a:rPr lang="en-US" sz="2800" b="0" i="0" dirty="0">
                <a:solidFill>
                  <a:schemeClr val="tx1"/>
                </a:solidFill>
                <a:effectLst/>
                <a:highlight>
                  <a:srgbClr val="FFFFFF"/>
                </a:highlight>
                <a:latin typeface="Cardo"/>
              </a:rPr>
              <a:t> stood his mother and his mother's sister, </a:t>
            </a:r>
            <a:r>
              <a:rPr lang="en-US" sz="2800" b="0" i="0" u="none" strike="noStrike" dirty="0">
                <a:solidFill>
                  <a:schemeClr val="tx1"/>
                </a:solidFill>
                <a:effectLst/>
                <a:highlight>
                  <a:srgbClr val="FFFFFF"/>
                </a:highlight>
                <a:latin typeface="Cardo"/>
              </a:rPr>
              <a:t>Mary</a:t>
            </a:r>
            <a:r>
              <a:rPr lang="en-US" sz="2800" b="0" i="0" dirty="0">
                <a:solidFill>
                  <a:schemeClr val="tx1"/>
                </a:solidFill>
                <a:effectLst/>
                <a:highlight>
                  <a:srgbClr val="FFFFFF"/>
                </a:highlight>
                <a:latin typeface="Cardo"/>
              </a:rPr>
              <a:t> the wife of </a:t>
            </a:r>
            <a:r>
              <a:rPr lang="en-US" sz="2800" b="0" i="0" dirty="0" err="1">
                <a:solidFill>
                  <a:schemeClr val="tx1"/>
                </a:solidFill>
                <a:effectLst/>
                <a:highlight>
                  <a:srgbClr val="FFFFFF"/>
                </a:highlight>
                <a:latin typeface="Cardo"/>
              </a:rPr>
              <a:t>Clopas</a:t>
            </a:r>
            <a:r>
              <a:rPr lang="en-US" sz="2800" b="0" i="0" dirty="0">
                <a:solidFill>
                  <a:schemeClr val="tx1"/>
                </a:solidFill>
                <a:effectLst/>
                <a:highlight>
                  <a:srgbClr val="FFFFFF"/>
                </a:highlight>
                <a:latin typeface="Cardo"/>
              </a:rPr>
              <a:t>, and </a:t>
            </a:r>
            <a:r>
              <a:rPr lang="en-US" sz="2800" b="0" i="0" u="none" strike="noStrike" dirty="0">
                <a:solidFill>
                  <a:schemeClr val="tx1"/>
                </a:solidFill>
                <a:effectLst/>
                <a:highlight>
                  <a:srgbClr val="FFFFFF"/>
                </a:highlight>
                <a:latin typeface="Cardo"/>
              </a:rPr>
              <a:t>Mary</a:t>
            </a:r>
            <a:r>
              <a:rPr lang="en-US" sz="2800" b="0" i="0" dirty="0">
                <a:solidFill>
                  <a:schemeClr val="tx1"/>
                </a:solidFill>
                <a:effectLst/>
                <a:highlight>
                  <a:srgbClr val="FFFFFF"/>
                </a:highlight>
                <a:latin typeface="Cardo"/>
              </a:rPr>
              <a:t> of Magdala. Seeing his mother and the </a:t>
            </a:r>
            <a:r>
              <a:rPr lang="en-US" sz="2800" b="0" i="0" u="none" strike="noStrike" dirty="0">
                <a:solidFill>
                  <a:schemeClr val="tx1"/>
                </a:solidFill>
                <a:effectLst/>
                <a:highlight>
                  <a:srgbClr val="FFFFFF"/>
                </a:highlight>
                <a:latin typeface="Cardo"/>
              </a:rPr>
              <a:t>disciple</a:t>
            </a:r>
            <a:r>
              <a:rPr lang="en-US" sz="2800" b="0" i="0" dirty="0">
                <a:solidFill>
                  <a:schemeClr val="tx1"/>
                </a:solidFill>
                <a:effectLst/>
                <a:highlight>
                  <a:srgbClr val="FFFFFF"/>
                </a:highlight>
                <a:latin typeface="Cardo"/>
              </a:rPr>
              <a:t> whom he loved standing near her, </a:t>
            </a:r>
            <a:r>
              <a:rPr lang="en-US" sz="2800" b="0" i="0" u="none" strike="noStrike" dirty="0">
                <a:solidFill>
                  <a:schemeClr val="tx1"/>
                </a:solidFill>
                <a:effectLst/>
                <a:highlight>
                  <a:srgbClr val="FFFFFF"/>
                </a:highlight>
                <a:latin typeface="Cardo"/>
              </a:rPr>
              <a:t>Jesus</a:t>
            </a:r>
            <a:r>
              <a:rPr lang="en-US" sz="2800" b="0" i="0" dirty="0">
                <a:solidFill>
                  <a:schemeClr val="tx1"/>
                </a:solidFill>
                <a:effectLst/>
                <a:highlight>
                  <a:srgbClr val="FFFFFF"/>
                </a:highlight>
                <a:latin typeface="Cardo"/>
              </a:rPr>
              <a:t> said to his mother, 'Woman, this is your son.’ Then to the </a:t>
            </a:r>
            <a:r>
              <a:rPr lang="en-US" sz="2800" b="0" i="0" u="none" strike="noStrike" dirty="0">
                <a:solidFill>
                  <a:schemeClr val="tx1"/>
                </a:solidFill>
                <a:effectLst/>
                <a:highlight>
                  <a:srgbClr val="FFFFFF"/>
                </a:highlight>
                <a:latin typeface="Cardo"/>
              </a:rPr>
              <a:t>disciple</a:t>
            </a:r>
            <a:r>
              <a:rPr lang="en-US" sz="2800" b="0" i="0" dirty="0">
                <a:solidFill>
                  <a:schemeClr val="tx1"/>
                </a:solidFill>
                <a:effectLst/>
                <a:highlight>
                  <a:srgbClr val="FFFFFF"/>
                </a:highlight>
                <a:latin typeface="Cardo"/>
              </a:rPr>
              <a:t> he said, 'This is your mother.' And from that hour the </a:t>
            </a:r>
            <a:r>
              <a:rPr lang="en-US" sz="2800" b="0" i="0" u="none" strike="noStrike" dirty="0">
                <a:solidFill>
                  <a:schemeClr val="tx1"/>
                </a:solidFill>
                <a:effectLst/>
                <a:highlight>
                  <a:srgbClr val="FFFFFF"/>
                </a:highlight>
                <a:latin typeface="Cardo"/>
              </a:rPr>
              <a:t>disciple</a:t>
            </a:r>
            <a:r>
              <a:rPr lang="en-US" sz="2800" b="0" i="0" dirty="0">
                <a:solidFill>
                  <a:schemeClr val="tx1"/>
                </a:solidFill>
                <a:effectLst/>
                <a:highlight>
                  <a:srgbClr val="FFFFFF"/>
                </a:highlight>
                <a:latin typeface="Cardo"/>
              </a:rPr>
              <a:t> took her into his home.</a:t>
            </a:r>
          </a:p>
          <a:p>
            <a:pPr marL="0" indent="0">
              <a:lnSpc>
                <a:spcPct val="90000"/>
              </a:lnSpc>
              <a:buNone/>
            </a:pPr>
            <a:br>
              <a:rPr lang="en-CA" sz="2000" dirty="0">
                <a:latin typeface="Cardo"/>
              </a:rPr>
            </a:br>
            <a:br>
              <a:rPr lang="en-CA" sz="2000" dirty="0">
                <a:latin typeface="Cardo"/>
              </a:rPr>
            </a:br>
            <a:endParaRPr lang="en-US" sz="2100" b="0" i="0" dirty="0">
              <a:effectLst/>
              <a:highlight>
                <a:srgbClr val="FFFFFF"/>
              </a:highlight>
              <a:latin typeface="Cardo"/>
            </a:endParaRPr>
          </a:p>
        </p:txBody>
      </p:sp>
      <p:pic>
        <p:nvPicPr>
          <p:cNvPr id="2050" name="Picture 2" descr="40 Short Easter Bible Verses 2024 ...">
            <a:extLst>
              <a:ext uri="{FF2B5EF4-FFF2-40B4-BE49-F238E27FC236}">
                <a16:creationId xmlns:a16="http://schemas.microsoft.com/office/drawing/2014/main" id="{1C2B45D8-4D87-5343-B14E-18EB35F3A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70" b="-1"/>
          <a:stretch/>
        </p:blipFill>
        <p:spPr bwMode="auto">
          <a:xfrm>
            <a:off x="7780497" y="609600"/>
            <a:ext cx="3208909" cy="229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0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4AB8-F928-D1D2-92CF-012C0DF5E1DE}"/>
              </a:ext>
            </a:extLst>
          </p:cNvPr>
          <p:cNvSpPr>
            <a:spLocks noGrp="1"/>
          </p:cNvSpPr>
          <p:nvPr>
            <p:ph type="title"/>
          </p:nvPr>
        </p:nvSpPr>
        <p:spPr>
          <a:xfrm>
            <a:off x="2849562" y="609600"/>
            <a:ext cx="6424440" cy="1320800"/>
          </a:xfrm>
        </p:spPr>
        <p:txBody>
          <a:bodyPr>
            <a:normAutofit/>
          </a:bodyPr>
          <a:lstStyle/>
          <a:p>
            <a:r>
              <a:rPr lang="en-CA" dirty="0"/>
              <a:t>Reflection</a:t>
            </a:r>
            <a:endParaRPr lang="en-CA"/>
          </a:p>
        </p:txBody>
      </p:sp>
      <p:pic>
        <p:nvPicPr>
          <p:cNvPr id="5" name="Picture 4" descr="Two people holding each other's hands">
            <a:extLst>
              <a:ext uri="{FF2B5EF4-FFF2-40B4-BE49-F238E27FC236}">
                <a16:creationId xmlns:a16="http://schemas.microsoft.com/office/drawing/2014/main" id="{1983B526-0AE7-BD4F-DAB5-F8D01458284A}"/>
              </a:ext>
            </a:extLst>
          </p:cNvPr>
          <p:cNvPicPr>
            <a:picLocks noChangeAspect="1"/>
          </p:cNvPicPr>
          <p:nvPr/>
        </p:nvPicPr>
        <p:blipFill rotWithShape="1">
          <a:blip r:embed="rId3"/>
          <a:srcRect l="37015" r="36412"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3" name="Content Placeholder 2">
            <a:extLst>
              <a:ext uri="{FF2B5EF4-FFF2-40B4-BE49-F238E27FC236}">
                <a16:creationId xmlns:a16="http://schemas.microsoft.com/office/drawing/2014/main" id="{DCBDC24A-B3B5-E100-9F01-473DD82A12F1}"/>
              </a:ext>
            </a:extLst>
          </p:cNvPr>
          <p:cNvSpPr>
            <a:spLocks noGrp="1"/>
          </p:cNvSpPr>
          <p:nvPr>
            <p:ph idx="1"/>
          </p:nvPr>
        </p:nvSpPr>
        <p:spPr>
          <a:xfrm>
            <a:off x="2397211" y="1433384"/>
            <a:ext cx="7834183" cy="5214551"/>
          </a:xfrm>
        </p:spPr>
        <p:txBody>
          <a:bodyPr>
            <a:noAutofit/>
          </a:bodyPr>
          <a:lstStyle/>
          <a:p>
            <a:pPr marL="0" indent="0">
              <a:buNone/>
            </a:pPr>
            <a:r>
              <a:rPr lang="en-US" sz="2000" b="1" dirty="0">
                <a:solidFill>
                  <a:schemeClr val="accent2">
                    <a:lumMod val="50000"/>
                  </a:schemeClr>
                </a:solidFill>
                <a:latin typeface="Cardo"/>
              </a:rPr>
              <a:t>Guiding questions:</a:t>
            </a:r>
          </a:p>
          <a:p>
            <a:pPr>
              <a:buFont typeface="+mj-lt"/>
              <a:buAutoNum type="arabicPeriod"/>
            </a:pPr>
            <a:r>
              <a:rPr lang="en-US" sz="2000" dirty="0">
                <a:latin typeface="Cardo"/>
              </a:rPr>
              <a:t>John 19:25–27 depicts a very poignant moment between Jesus and his Mother Mary. She had accompanied him and been present at the most significant times in his life up to and including his crucifixion. Now Jesus, out of his deep love for Mary, his Mother, places her into the care of John: it is here that she becomes known as Mother of the Church. What feelings or emotions surface for you as you consider this passage? </a:t>
            </a:r>
          </a:p>
          <a:p>
            <a:pPr>
              <a:buFont typeface="+mj-lt"/>
              <a:buAutoNum type="arabicPeriod"/>
            </a:pPr>
            <a:r>
              <a:rPr lang="en-US" sz="2000" dirty="0">
                <a:latin typeface="Cardo"/>
              </a:rPr>
              <a:t>Describe a time when someone you were accompanying reached out to accompany you.</a:t>
            </a:r>
          </a:p>
          <a:p>
            <a:pPr>
              <a:buFont typeface="+mj-lt"/>
              <a:buAutoNum type="arabicPeriod"/>
            </a:pPr>
            <a:r>
              <a:rPr lang="en-US" sz="2000" dirty="0">
                <a:latin typeface="Cardo"/>
              </a:rPr>
              <a:t>Does this scripture help you to see that even in the most painful of times we are not alone, but rather we are surrounded by a community that loves and cares for us?</a:t>
            </a:r>
          </a:p>
          <a:p>
            <a:pPr marL="0" indent="0" algn="ctr">
              <a:buNone/>
            </a:pPr>
            <a:r>
              <a:rPr lang="en-US" sz="2000" b="1" dirty="0">
                <a:solidFill>
                  <a:schemeClr val="accent2">
                    <a:lumMod val="50000"/>
                  </a:schemeClr>
                </a:solidFill>
              </a:rPr>
              <a:t>personal- small group - large group </a:t>
            </a:r>
            <a:endParaRPr lang="en-CA" sz="2000" dirty="0">
              <a:latin typeface="Cardo"/>
            </a:endParaRPr>
          </a:p>
        </p:txBody>
      </p:sp>
    </p:spTree>
    <p:extLst>
      <p:ext uri="{BB962C8B-B14F-4D97-AF65-F5344CB8AC3E}">
        <p14:creationId xmlns:p14="http://schemas.microsoft.com/office/powerpoint/2010/main" val="3200080244"/>
      </p:ext>
    </p:extLst>
  </p:cSld>
  <p:clrMapOvr>
    <a:masterClrMapping/>
  </p:clrMapOvr>
</p:sld>
</file>

<file path=ppt/theme/theme1.xml><?xml version="1.0" encoding="utf-8"?>
<a:theme xmlns:a="http://schemas.openxmlformats.org/drawingml/2006/main" name="Facet">
  <a:themeElements>
    <a:clrScheme name="Custom 19">
      <a:dk1>
        <a:sysClr val="windowText" lastClr="000000"/>
      </a:dk1>
      <a:lt1>
        <a:sysClr val="window" lastClr="FFFFFF"/>
      </a:lt1>
      <a:dk2>
        <a:srgbClr val="775F55"/>
      </a:dk2>
      <a:lt2>
        <a:srgbClr val="EBDDC3"/>
      </a:lt2>
      <a:accent1>
        <a:srgbClr val="548BB7"/>
      </a:accent1>
      <a:accent2>
        <a:srgbClr val="FAD372"/>
      </a:accent2>
      <a:accent3>
        <a:srgbClr val="A5AB81"/>
      </a:accent3>
      <a:accent4>
        <a:srgbClr val="B85B22"/>
      </a:accent4>
      <a:accent5>
        <a:srgbClr val="7BA79D"/>
      </a:accent5>
      <a:accent6>
        <a:srgbClr val="968C8C"/>
      </a:accent6>
      <a:hlink>
        <a:srgbClr val="F7B615"/>
      </a:hlink>
      <a:folHlink>
        <a:srgbClr val="70440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764</TotalTime>
  <Words>1715</Words>
  <Application>Microsoft Office PowerPoint</Application>
  <PresentationFormat>Widescreen</PresentationFormat>
  <Paragraphs>164</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Cardo</vt:lpstr>
      <vt:lpstr>Comic Sans MS</vt:lpstr>
      <vt:lpstr>Trebuchet MS</vt:lpstr>
      <vt:lpstr>Wingdings</vt:lpstr>
      <vt:lpstr>Wingdings 3</vt:lpstr>
      <vt:lpstr>Facet</vt:lpstr>
      <vt:lpstr>WELCOME (module 3)</vt:lpstr>
      <vt:lpstr>Welcome and Introduction</vt:lpstr>
      <vt:lpstr>Opening Prayer</vt:lpstr>
      <vt:lpstr>PowerPoint Presentation</vt:lpstr>
      <vt:lpstr>The Course:  4 Modules/Sessions according the CCCB Toolkit</vt:lpstr>
      <vt:lpstr>Agenda for the Day</vt:lpstr>
      <vt:lpstr>Listening Circles –  Norms for Conversation</vt:lpstr>
      <vt:lpstr>Part 1: Experience </vt:lpstr>
      <vt:lpstr>Reflection</vt:lpstr>
      <vt:lpstr>Part 2A – New Information</vt:lpstr>
      <vt:lpstr>Reflection </vt:lpstr>
      <vt:lpstr>Break</vt:lpstr>
      <vt:lpstr>Part 2B – New Information</vt:lpstr>
      <vt:lpstr>Reflection </vt:lpstr>
      <vt:lpstr>Part 3: Action</vt:lpstr>
      <vt:lpstr>Wrap-up</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Bev Pulyk</dc:creator>
  <cp:lastModifiedBy>Bev Pulyk</cp:lastModifiedBy>
  <cp:revision>4</cp:revision>
  <dcterms:created xsi:type="dcterms:W3CDTF">2024-04-14T18:07:12Z</dcterms:created>
  <dcterms:modified xsi:type="dcterms:W3CDTF">2025-08-06T21:56:59Z</dcterms:modified>
</cp:coreProperties>
</file>