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Lst>
  <p:notesMasterIdLst>
    <p:notesMasterId r:id="rId24"/>
  </p:notesMasterIdLst>
  <p:sldIdLst>
    <p:sldId id="256" r:id="rId2"/>
    <p:sldId id="259" r:id="rId3"/>
    <p:sldId id="264" r:id="rId4"/>
    <p:sldId id="284" r:id="rId5"/>
    <p:sldId id="262" r:id="rId6"/>
    <p:sldId id="260" r:id="rId7"/>
    <p:sldId id="258" r:id="rId8"/>
    <p:sldId id="263" r:id="rId9"/>
    <p:sldId id="283" r:id="rId10"/>
    <p:sldId id="278" r:id="rId11"/>
    <p:sldId id="276" r:id="rId12"/>
    <p:sldId id="281" r:id="rId13"/>
    <p:sldId id="275" r:id="rId14"/>
    <p:sldId id="279" r:id="rId15"/>
    <p:sldId id="287" r:id="rId16"/>
    <p:sldId id="288" r:id="rId17"/>
    <p:sldId id="289" r:id="rId18"/>
    <p:sldId id="277" r:id="rId19"/>
    <p:sldId id="280" r:id="rId20"/>
    <p:sldId id="290" r:id="rId21"/>
    <p:sldId id="271" r:id="rId22"/>
    <p:sldId id="286"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9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3A296B2-2712-4E32-8E80-6D9043F9FF01}" v="10" dt="2025-08-07T03:47:59.38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2222" autoAdjust="0"/>
  </p:normalViewPr>
  <p:slideViewPr>
    <p:cSldViewPr snapToGrid="0">
      <p:cViewPr>
        <p:scale>
          <a:sx n="50" d="100"/>
          <a:sy n="50" d="100"/>
        </p:scale>
        <p:origin x="799" y="-425"/>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v Pulyk" userId="c6442b8a88a6ab4c" providerId="LiveId" clId="{A5862122-FF78-4F25-B3DA-B96FF95CF951}"/>
    <pc:docChg chg="modSld">
      <pc:chgData name="Bev Pulyk" userId="c6442b8a88a6ab4c" providerId="LiveId" clId="{A5862122-FF78-4F25-B3DA-B96FF95CF951}" dt="2024-12-21T06:01:12.697" v="5" actId="113"/>
      <pc:docMkLst>
        <pc:docMk/>
      </pc:docMkLst>
      <pc:sldChg chg="modSp mod">
        <pc:chgData name="Bev Pulyk" userId="c6442b8a88a6ab4c" providerId="LiveId" clId="{A5862122-FF78-4F25-B3DA-B96FF95CF951}" dt="2024-12-21T06:00:46.769" v="3" actId="113"/>
        <pc:sldMkLst>
          <pc:docMk/>
          <pc:sldMk cId="2293131506" sldId="275"/>
        </pc:sldMkLst>
      </pc:sldChg>
      <pc:sldChg chg="modSp mod">
        <pc:chgData name="Bev Pulyk" userId="c6442b8a88a6ab4c" providerId="LiveId" clId="{A5862122-FF78-4F25-B3DA-B96FF95CF951}" dt="2024-12-21T06:00:18.137" v="1" actId="113"/>
        <pc:sldMkLst>
          <pc:docMk/>
          <pc:sldMk cId="3847308533" sldId="278"/>
        </pc:sldMkLst>
      </pc:sldChg>
      <pc:sldChg chg="modSp mod">
        <pc:chgData name="Bev Pulyk" userId="c6442b8a88a6ab4c" providerId="LiveId" clId="{A5862122-FF78-4F25-B3DA-B96FF95CF951}" dt="2024-12-21T06:01:12.697" v="5" actId="113"/>
        <pc:sldMkLst>
          <pc:docMk/>
          <pc:sldMk cId="1483436042" sldId="288"/>
        </pc:sldMkLst>
      </pc:sldChg>
    </pc:docChg>
  </pc:docChgLst>
  <pc:docChgLst>
    <pc:chgData name="Bev Pulyk" userId="c6442b8a88a6ab4c" providerId="LiveId" clId="{3F61F3B4-82A0-4A8F-A43E-F18A353027F1}"/>
    <pc:docChg chg="modSld">
      <pc:chgData name="Bev Pulyk" userId="c6442b8a88a6ab4c" providerId="LiveId" clId="{3F61F3B4-82A0-4A8F-A43E-F18A353027F1}" dt="2024-07-31T01:42:53.928" v="4" actId="121"/>
      <pc:docMkLst>
        <pc:docMk/>
      </pc:docMkLst>
      <pc:sldChg chg="modSp mod">
        <pc:chgData name="Bev Pulyk" userId="c6442b8a88a6ab4c" providerId="LiveId" clId="{3F61F3B4-82A0-4A8F-A43E-F18A353027F1}" dt="2024-07-31T01:35:17.104" v="2" actId="114"/>
        <pc:sldMkLst>
          <pc:docMk/>
          <pc:sldMk cId="3850545135" sldId="271"/>
        </pc:sldMkLst>
      </pc:sldChg>
      <pc:sldChg chg="modSp mod">
        <pc:chgData name="Bev Pulyk" userId="c6442b8a88a6ab4c" providerId="LiveId" clId="{3F61F3B4-82A0-4A8F-A43E-F18A353027F1}" dt="2024-07-31T01:34:27.116" v="1" actId="114"/>
        <pc:sldMkLst>
          <pc:docMk/>
          <pc:sldMk cId="1190699801" sldId="284"/>
        </pc:sldMkLst>
      </pc:sldChg>
      <pc:sldChg chg="modSp mod">
        <pc:chgData name="Bev Pulyk" userId="c6442b8a88a6ab4c" providerId="LiveId" clId="{3F61F3B4-82A0-4A8F-A43E-F18A353027F1}" dt="2024-07-31T01:42:53.928" v="4" actId="121"/>
        <pc:sldMkLst>
          <pc:docMk/>
          <pc:sldMk cId="2559264559" sldId="286"/>
        </pc:sldMkLst>
      </pc:sldChg>
    </pc:docChg>
  </pc:docChgLst>
  <pc:docChgLst>
    <pc:chgData name="Bev Pulyk" userId="c6442b8a88a6ab4c" providerId="LiveId" clId="{E3A296B2-2712-4E32-8E80-6D9043F9FF01}"/>
    <pc:docChg chg="custSel addSld modSld">
      <pc:chgData name="Bev Pulyk" userId="c6442b8a88a6ab4c" providerId="LiveId" clId="{E3A296B2-2712-4E32-8E80-6D9043F9FF01}" dt="2025-08-07T03:47:59.375" v="207"/>
      <pc:docMkLst>
        <pc:docMk/>
      </pc:docMkLst>
      <pc:sldChg chg="modSp mod">
        <pc:chgData name="Bev Pulyk" userId="c6442b8a88a6ab4c" providerId="LiveId" clId="{E3A296B2-2712-4E32-8E80-6D9043F9FF01}" dt="2025-08-07T03:36:21.429" v="24" actId="207"/>
        <pc:sldMkLst>
          <pc:docMk/>
          <pc:sldMk cId="2385519286" sldId="262"/>
        </pc:sldMkLst>
        <pc:spChg chg="mod">
          <ac:chgData name="Bev Pulyk" userId="c6442b8a88a6ab4c" providerId="LiveId" clId="{E3A296B2-2712-4E32-8E80-6D9043F9FF01}" dt="2025-08-07T03:35:59.053" v="21" actId="14100"/>
          <ac:spMkLst>
            <pc:docMk/>
            <pc:sldMk cId="2385519286" sldId="262"/>
            <ac:spMk id="2" creationId="{EEC2A110-11D9-7F68-ED8B-7FB0F50A5BF2}"/>
          </ac:spMkLst>
        </pc:spChg>
        <pc:spChg chg="mod">
          <ac:chgData name="Bev Pulyk" userId="c6442b8a88a6ab4c" providerId="LiveId" clId="{E3A296B2-2712-4E32-8E80-6D9043F9FF01}" dt="2025-08-07T03:36:21.429" v="24" actId="207"/>
          <ac:spMkLst>
            <pc:docMk/>
            <pc:sldMk cId="2385519286" sldId="262"/>
            <ac:spMk id="3" creationId="{56065860-0396-02EB-540D-B3949AD4FE5D}"/>
          </ac:spMkLst>
        </pc:spChg>
      </pc:sldChg>
      <pc:sldChg chg="modNotesTx">
        <pc:chgData name="Bev Pulyk" userId="c6442b8a88a6ab4c" providerId="LiveId" clId="{E3A296B2-2712-4E32-8E80-6D9043F9FF01}" dt="2025-08-07T03:40:40.230" v="119" actId="20577"/>
        <pc:sldMkLst>
          <pc:docMk/>
          <pc:sldMk cId="2293131506" sldId="275"/>
        </pc:sldMkLst>
      </pc:sldChg>
      <pc:sldChg chg="modSp mod">
        <pc:chgData name="Bev Pulyk" userId="c6442b8a88a6ab4c" providerId="LiveId" clId="{E3A296B2-2712-4E32-8E80-6D9043F9FF01}" dt="2025-08-07T03:39:30.568" v="98" actId="20577"/>
        <pc:sldMkLst>
          <pc:docMk/>
          <pc:sldMk cId="2155015641" sldId="276"/>
        </pc:sldMkLst>
        <pc:spChg chg="mod">
          <ac:chgData name="Bev Pulyk" userId="c6442b8a88a6ab4c" providerId="LiveId" clId="{E3A296B2-2712-4E32-8E80-6D9043F9FF01}" dt="2025-08-07T03:39:30.568" v="98" actId="20577"/>
          <ac:spMkLst>
            <pc:docMk/>
            <pc:sldMk cId="2155015641" sldId="276"/>
            <ac:spMk id="18" creationId="{1B60A399-6596-218E-0A02-6EA88FAB8B34}"/>
          </ac:spMkLst>
        </pc:spChg>
      </pc:sldChg>
      <pc:sldChg chg="modSp mod">
        <pc:chgData name="Bev Pulyk" userId="c6442b8a88a6ab4c" providerId="LiveId" clId="{E3A296B2-2712-4E32-8E80-6D9043F9FF01}" dt="2025-08-07T03:42:06.995" v="150" actId="20577"/>
        <pc:sldMkLst>
          <pc:docMk/>
          <pc:sldMk cId="3701235616" sldId="279"/>
        </pc:sldMkLst>
        <pc:spChg chg="mod">
          <ac:chgData name="Bev Pulyk" userId="c6442b8a88a6ab4c" providerId="LiveId" clId="{E3A296B2-2712-4E32-8E80-6D9043F9FF01}" dt="2025-08-07T03:42:06.995" v="150" actId="20577"/>
          <ac:spMkLst>
            <pc:docMk/>
            <pc:sldMk cId="3701235616" sldId="279"/>
            <ac:spMk id="3" creationId="{1B60A399-6596-218E-0A02-6EA88FAB8B34}"/>
          </ac:spMkLst>
        </pc:spChg>
      </pc:sldChg>
      <pc:sldChg chg="modSp mod">
        <pc:chgData name="Bev Pulyk" userId="c6442b8a88a6ab4c" providerId="LiveId" clId="{E3A296B2-2712-4E32-8E80-6D9043F9FF01}" dt="2025-08-07T03:47:54.873" v="206" actId="14100"/>
        <pc:sldMkLst>
          <pc:docMk/>
          <pc:sldMk cId="3722158592" sldId="280"/>
        </pc:sldMkLst>
        <pc:spChg chg="mod">
          <ac:chgData name="Bev Pulyk" userId="c6442b8a88a6ab4c" providerId="LiveId" clId="{E3A296B2-2712-4E32-8E80-6D9043F9FF01}" dt="2025-08-07T03:47:54.873" v="206" actId="14100"/>
          <ac:spMkLst>
            <pc:docMk/>
            <pc:sldMk cId="3722158592" sldId="280"/>
            <ac:spMk id="18" creationId="{A59EF3CE-451D-F4A5-8A7C-321759C137DD}"/>
          </ac:spMkLst>
        </pc:spChg>
      </pc:sldChg>
      <pc:sldChg chg="modSp mod">
        <pc:chgData name="Bev Pulyk" userId="c6442b8a88a6ab4c" providerId="LiveId" clId="{E3A296B2-2712-4E32-8E80-6D9043F9FF01}" dt="2025-08-07T03:37:37.645" v="30"/>
        <pc:sldMkLst>
          <pc:docMk/>
          <pc:sldMk cId="3200080244" sldId="283"/>
        </pc:sldMkLst>
        <pc:spChg chg="mod">
          <ac:chgData name="Bev Pulyk" userId="c6442b8a88a6ab4c" providerId="LiveId" clId="{E3A296B2-2712-4E32-8E80-6D9043F9FF01}" dt="2025-08-07T03:37:37.645" v="30"/>
          <ac:spMkLst>
            <pc:docMk/>
            <pc:sldMk cId="3200080244" sldId="283"/>
            <ac:spMk id="3" creationId="{DCBDC24A-B3B5-E100-9F01-473DD82A12F1}"/>
          </ac:spMkLst>
        </pc:spChg>
      </pc:sldChg>
      <pc:sldChg chg="modSp mod">
        <pc:chgData name="Bev Pulyk" userId="c6442b8a88a6ab4c" providerId="LiveId" clId="{E3A296B2-2712-4E32-8E80-6D9043F9FF01}" dt="2025-08-07T03:45:39.618" v="159" actId="20577"/>
        <pc:sldMkLst>
          <pc:docMk/>
          <pc:sldMk cId="3241835358" sldId="289"/>
        </pc:sldMkLst>
        <pc:spChg chg="mod">
          <ac:chgData name="Bev Pulyk" userId="c6442b8a88a6ab4c" providerId="LiveId" clId="{E3A296B2-2712-4E32-8E80-6D9043F9FF01}" dt="2025-08-07T03:45:39.618" v="159" actId="20577"/>
          <ac:spMkLst>
            <pc:docMk/>
            <pc:sldMk cId="3241835358" sldId="289"/>
            <ac:spMk id="3" creationId="{1B60A399-6596-218E-0A02-6EA88FAB8B34}"/>
          </ac:spMkLst>
        </pc:spChg>
      </pc:sldChg>
      <pc:sldChg chg="add">
        <pc:chgData name="Bev Pulyk" userId="c6442b8a88a6ab4c" providerId="LiveId" clId="{E3A296B2-2712-4E32-8E80-6D9043F9FF01}" dt="2025-08-07T03:47:59.375" v="207"/>
        <pc:sldMkLst>
          <pc:docMk/>
          <pc:sldMk cId="2507910028" sldId="290"/>
        </pc:sldMkLst>
      </pc:sldChg>
    </pc:docChg>
  </pc:docChgLst>
  <pc:docChgLst>
    <pc:chgData name="Bev Pulyk" userId="c6442b8a88a6ab4c" providerId="LiveId" clId="{08009F8C-86E6-49E9-9CA1-1DCF30A9A69D}"/>
    <pc:docChg chg="undo custSel addSld delSld modSld sldOrd">
      <pc:chgData name="Bev Pulyk" userId="c6442b8a88a6ab4c" providerId="LiveId" clId="{08009F8C-86E6-49E9-9CA1-1DCF30A9A69D}" dt="2024-04-24T23:04:00.280" v="1608" actId="255"/>
      <pc:docMkLst>
        <pc:docMk/>
      </pc:docMkLst>
      <pc:sldChg chg="modSp mod">
        <pc:chgData name="Bev Pulyk" userId="c6442b8a88a6ab4c" providerId="LiveId" clId="{08009F8C-86E6-49E9-9CA1-1DCF30A9A69D}" dt="2024-04-24T20:45:26.387" v="1" actId="20577"/>
        <pc:sldMkLst>
          <pc:docMk/>
          <pc:sldMk cId="999196889" sldId="256"/>
        </pc:sldMkLst>
      </pc:sldChg>
      <pc:sldChg chg="modNotesTx">
        <pc:chgData name="Bev Pulyk" userId="c6442b8a88a6ab4c" providerId="LiveId" clId="{08009F8C-86E6-49E9-9CA1-1DCF30A9A69D}" dt="2024-04-24T21:24:24.037" v="571" actId="20577"/>
        <pc:sldMkLst>
          <pc:docMk/>
          <pc:sldMk cId="4133087605" sldId="258"/>
        </pc:sldMkLst>
      </pc:sldChg>
      <pc:sldChg chg="modSp mod modNotesTx">
        <pc:chgData name="Bev Pulyk" userId="c6442b8a88a6ab4c" providerId="LiveId" clId="{08009F8C-86E6-49E9-9CA1-1DCF30A9A69D}" dt="2024-04-24T21:22:51.465" v="328" actId="20577"/>
        <pc:sldMkLst>
          <pc:docMk/>
          <pc:sldMk cId="3303376080" sldId="259"/>
        </pc:sldMkLst>
      </pc:sldChg>
      <pc:sldChg chg="modSp mod modNotesTx">
        <pc:chgData name="Bev Pulyk" userId="c6442b8a88a6ab4c" providerId="LiveId" clId="{08009F8C-86E6-49E9-9CA1-1DCF30A9A69D}" dt="2024-04-24T21:23:40.109" v="457" actId="6549"/>
        <pc:sldMkLst>
          <pc:docMk/>
          <pc:sldMk cId="1968490988" sldId="260"/>
        </pc:sldMkLst>
      </pc:sldChg>
      <pc:sldChg chg="modSp mod modNotesTx">
        <pc:chgData name="Bev Pulyk" userId="c6442b8a88a6ab4c" providerId="LiveId" clId="{08009F8C-86E6-49E9-9CA1-1DCF30A9A69D}" dt="2024-04-24T21:19:12.344" v="320" actId="20577"/>
        <pc:sldMkLst>
          <pc:docMk/>
          <pc:sldMk cId="2385519286" sldId="262"/>
        </pc:sldMkLst>
      </pc:sldChg>
      <pc:sldChg chg="addSp delSp modSp mod modNotesTx">
        <pc:chgData name="Bev Pulyk" userId="c6442b8a88a6ab4c" providerId="LiveId" clId="{08009F8C-86E6-49E9-9CA1-1DCF30A9A69D}" dt="2024-04-24T21:51:00.033" v="1012" actId="6549"/>
        <pc:sldMkLst>
          <pc:docMk/>
          <pc:sldMk cId="3938400103" sldId="263"/>
        </pc:sldMkLst>
      </pc:sldChg>
      <pc:sldChg chg="modSp mod">
        <pc:chgData name="Bev Pulyk" userId="c6442b8a88a6ab4c" providerId="LiveId" clId="{08009F8C-86E6-49E9-9CA1-1DCF30A9A69D}" dt="2024-04-24T21:49:50.317" v="985" actId="1076"/>
        <pc:sldMkLst>
          <pc:docMk/>
          <pc:sldMk cId="1695981780" sldId="264"/>
        </pc:sldMkLst>
      </pc:sldChg>
      <pc:sldChg chg="modSp mod">
        <pc:chgData name="Bev Pulyk" userId="c6442b8a88a6ab4c" providerId="LiveId" clId="{08009F8C-86E6-49E9-9CA1-1DCF30A9A69D}" dt="2024-04-24T22:33:35.390" v="1566" actId="20577"/>
        <pc:sldMkLst>
          <pc:docMk/>
          <pc:sldMk cId="3850545135" sldId="271"/>
        </pc:sldMkLst>
      </pc:sldChg>
      <pc:sldChg chg="modSp mod modNotesTx">
        <pc:chgData name="Bev Pulyk" userId="c6442b8a88a6ab4c" providerId="LiveId" clId="{08009F8C-86E6-49E9-9CA1-1DCF30A9A69D}" dt="2024-04-24T22:00:48.300" v="1128" actId="20577"/>
        <pc:sldMkLst>
          <pc:docMk/>
          <pc:sldMk cId="2293131506" sldId="275"/>
        </pc:sldMkLst>
      </pc:sldChg>
      <pc:sldChg chg="modSp mod modNotesTx">
        <pc:chgData name="Bev Pulyk" userId="c6442b8a88a6ab4c" providerId="LiveId" clId="{08009F8C-86E6-49E9-9CA1-1DCF30A9A69D}" dt="2024-04-24T21:55:32.755" v="1094" actId="20577"/>
        <pc:sldMkLst>
          <pc:docMk/>
          <pc:sldMk cId="2155015641" sldId="276"/>
        </pc:sldMkLst>
      </pc:sldChg>
      <pc:sldChg chg="modSp mod modNotesTx">
        <pc:chgData name="Bev Pulyk" userId="c6442b8a88a6ab4c" providerId="LiveId" clId="{08009F8C-86E6-49E9-9CA1-1DCF30A9A69D}" dt="2024-04-24T22:18:50.403" v="1438" actId="6549"/>
        <pc:sldMkLst>
          <pc:docMk/>
          <pc:sldMk cId="77692146" sldId="277"/>
        </pc:sldMkLst>
      </pc:sldChg>
      <pc:sldChg chg="modSp mod modNotesTx">
        <pc:chgData name="Bev Pulyk" userId="c6442b8a88a6ab4c" providerId="LiveId" clId="{08009F8C-86E6-49E9-9CA1-1DCF30A9A69D}" dt="2024-04-24T21:58:56.149" v="1104" actId="3626"/>
        <pc:sldMkLst>
          <pc:docMk/>
          <pc:sldMk cId="3847308533" sldId="278"/>
        </pc:sldMkLst>
      </pc:sldChg>
      <pc:sldChg chg="modSp mod modNotesTx">
        <pc:chgData name="Bev Pulyk" userId="c6442b8a88a6ab4c" providerId="LiveId" clId="{08009F8C-86E6-49E9-9CA1-1DCF30A9A69D}" dt="2024-04-24T22:06:00.907" v="1189" actId="20577"/>
        <pc:sldMkLst>
          <pc:docMk/>
          <pc:sldMk cId="3701235616" sldId="279"/>
        </pc:sldMkLst>
      </pc:sldChg>
      <pc:sldChg chg="modSp mod">
        <pc:chgData name="Bev Pulyk" userId="c6442b8a88a6ab4c" providerId="LiveId" clId="{08009F8C-86E6-49E9-9CA1-1DCF30A9A69D}" dt="2024-04-24T22:19:32.733" v="1482" actId="20577"/>
        <pc:sldMkLst>
          <pc:docMk/>
          <pc:sldMk cId="3722158592" sldId="280"/>
        </pc:sldMkLst>
      </pc:sldChg>
      <pc:sldChg chg="addSp delSp modSp mod setBg">
        <pc:chgData name="Bev Pulyk" userId="c6442b8a88a6ab4c" providerId="LiveId" clId="{08009F8C-86E6-49E9-9CA1-1DCF30A9A69D}" dt="2024-04-24T21:58:03.215" v="1103" actId="14826"/>
        <pc:sldMkLst>
          <pc:docMk/>
          <pc:sldMk cId="949832039" sldId="281"/>
        </pc:sldMkLst>
      </pc:sldChg>
      <pc:sldChg chg="del">
        <pc:chgData name="Bev Pulyk" userId="c6442b8a88a6ab4c" providerId="LiveId" clId="{08009F8C-86E6-49E9-9CA1-1DCF30A9A69D}" dt="2024-04-24T21:48:51.229" v="978" actId="47"/>
        <pc:sldMkLst>
          <pc:docMk/>
          <pc:sldMk cId="527080983" sldId="282"/>
        </pc:sldMkLst>
      </pc:sldChg>
      <pc:sldChg chg="modSp mod">
        <pc:chgData name="Bev Pulyk" userId="c6442b8a88a6ab4c" providerId="LiveId" clId="{08009F8C-86E6-49E9-9CA1-1DCF30A9A69D}" dt="2024-04-24T21:34:40.307" v="835" actId="255"/>
        <pc:sldMkLst>
          <pc:docMk/>
          <pc:sldMk cId="3200080244" sldId="283"/>
        </pc:sldMkLst>
      </pc:sldChg>
      <pc:sldChg chg="addSp delSp modSp new mod setBg">
        <pc:chgData name="Bev Pulyk" userId="c6442b8a88a6ab4c" providerId="LiveId" clId="{08009F8C-86E6-49E9-9CA1-1DCF30A9A69D}" dt="2024-04-24T22:37:04.374" v="1584" actId="255"/>
        <pc:sldMkLst>
          <pc:docMk/>
          <pc:sldMk cId="1190699801" sldId="284"/>
        </pc:sldMkLst>
      </pc:sldChg>
      <pc:sldChg chg="new del">
        <pc:chgData name="Bev Pulyk" userId="c6442b8a88a6ab4c" providerId="LiveId" clId="{08009F8C-86E6-49E9-9CA1-1DCF30A9A69D}" dt="2024-04-24T20:48:55.814" v="77" actId="680"/>
        <pc:sldMkLst>
          <pc:docMk/>
          <pc:sldMk cId="1906105450" sldId="284"/>
        </pc:sldMkLst>
      </pc:sldChg>
      <pc:sldChg chg="new del">
        <pc:chgData name="Bev Pulyk" userId="c6442b8a88a6ab4c" providerId="LiveId" clId="{08009F8C-86E6-49E9-9CA1-1DCF30A9A69D}" dt="2024-04-24T22:06:46.549" v="1191" actId="47"/>
        <pc:sldMkLst>
          <pc:docMk/>
          <pc:sldMk cId="1671380474" sldId="285"/>
        </pc:sldMkLst>
      </pc:sldChg>
      <pc:sldChg chg="addSp delSp modSp new mod ord setBg">
        <pc:chgData name="Bev Pulyk" userId="c6442b8a88a6ab4c" providerId="LiveId" clId="{08009F8C-86E6-49E9-9CA1-1DCF30A9A69D}" dt="2024-04-24T23:04:00.280" v="1608" actId="255"/>
        <pc:sldMkLst>
          <pc:docMk/>
          <pc:sldMk cId="2559264559" sldId="286"/>
        </pc:sldMkLst>
      </pc:sldChg>
      <pc:sldChg chg="modSp add">
        <pc:chgData name="Bev Pulyk" userId="c6442b8a88a6ab4c" providerId="LiveId" clId="{08009F8C-86E6-49E9-9CA1-1DCF30A9A69D}" dt="2024-04-24T22:07:46.354" v="1193" actId="14826"/>
        <pc:sldMkLst>
          <pc:docMk/>
          <pc:sldMk cId="156843160" sldId="287"/>
        </pc:sldMkLst>
      </pc:sldChg>
      <pc:sldChg chg="delSp modSp add mod setBg delDesignElem modNotesTx">
        <pc:chgData name="Bev Pulyk" userId="c6442b8a88a6ab4c" providerId="LiveId" clId="{08009F8C-86E6-49E9-9CA1-1DCF30A9A69D}" dt="2024-04-24T22:12:24.715" v="1222" actId="14826"/>
        <pc:sldMkLst>
          <pc:docMk/>
          <pc:sldMk cId="1483436042" sldId="288"/>
        </pc:sldMkLst>
      </pc:sldChg>
      <pc:sldChg chg="delSp modSp add mod ord setBg delDesignElem modNotesTx">
        <pc:chgData name="Bev Pulyk" userId="c6442b8a88a6ab4c" providerId="LiveId" clId="{08009F8C-86E6-49E9-9CA1-1DCF30A9A69D}" dt="2024-04-24T22:16:20.721" v="1305" actId="20577"/>
        <pc:sldMkLst>
          <pc:docMk/>
          <pc:sldMk cId="3241835358" sldId="28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1D4A42-D208-48C4-B4DD-0194D75842E6}" type="datetimeFigureOut">
              <a:rPr lang="en-CA" smtClean="0"/>
              <a:t>2025-08-06</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CDFE44-988D-4412-97F4-7FBF6C15C1F7}" type="slidenum">
              <a:rPr lang="en-CA" smtClean="0"/>
              <a:t>‹#›</a:t>
            </a:fld>
            <a:endParaRPr lang="en-CA"/>
          </a:p>
        </p:txBody>
      </p:sp>
    </p:spTree>
    <p:extLst>
      <p:ext uri="{BB962C8B-B14F-4D97-AF65-F5344CB8AC3E}">
        <p14:creationId xmlns:p14="http://schemas.microsoft.com/office/powerpoint/2010/main" val="12875991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40CDFE44-988D-4412-97F4-7FBF6C15C1F7}" type="slidenum">
              <a:rPr lang="en-CA" smtClean="0"/>
              <a:t>1</a:t>
            </a:fld>
            <a:endParaRPr lang="en-CA"/>
          </a:p>
        </p:txBody>
      </p:sp>
    </p:spTree>
    <p:extLst>
      <p:ext uri="{BB962C8B-B14F-4D97-AF65-F5344CB8AC3E}">
        <p14:creationId xmlns:p14="http://schemas.microsoft.com/office/powerpoint/2010/main" val="2887338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dirty="0"/>
              <a:t>Video script is on pages 35-37</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now have an opportunity to consider the theological/ethical content of the video. </a:t>
            </a:r>
            <a:endParaRPr lang="en-CA" dirty="0"/>
          </a:p>
          <a:p>
            <a:r>
              <a:rPr lang="en-CA" dirty="0"/>
              <a:t>Turn to page 38 – focus questions. </a:t>
            </a:r>
          </a:p>
          <a:p>
            <a:endParaRPr lang="en-CA" dirty="0"/>
          </a:p>
          <a:p>
            <a:r>
              <a:rPr lang="en-CA" dirty="0"/>
              <a:t>Take </a:t>
            </a:r>
            <a:r>
              <a:rPr lang="en-CA" b="1" dirty="0"/>
              <a:t>6 minutes </a:t>
            </a:r>
            <a:r>
              <a:rPr lang="en-CA" dirty="0"/>
              <a:t>to reflect on your own on those questions, then we will share in small groups </a:t>
            </a:r>
          </a:p>
          <a:p>
            <a:endParaRPr lang="en-CA" dirty="0"/>
          </a:p>
          <a:p>
            <a:r>
              <a:rPr lang="en-CA" dirty="0"/>
              <a:t>Small group – </a:t>
            </a:r>
            <a:r>
              <a:rPr lang="en-CA" b="1" dirty="0"/>
              <a:t>15 minutes – </a:t>
            </a:r>
            <a:r>
              <a:rPr lang="en-CA" b="0" dirty="0"/>
              <a:t>feel free to share anything that you reflected on from the guiding questions</a:t>
            </a:r>
          </a:p>
          <a:p>
            <a:endParaRPr lang="en-CA" b="0" dirty="0"/>
          </a:p>
          <a:p>
            <a:r>
              <a:rPr lang="en-CA" b="0" dirty="0"/>
              <a:t>Large groups – </a:t>
            </a:r>
            <a:r>
              <a:rPr lang="en-CA" b="1" dirty="0"/>
              <a:t>5 minutes – </a:t>
            </a:r>
            <a:r>
              <a:rPr lang="en-CA" b="0" dirty="0"/>
              <a:t>bring to close identifying one or two things that was shared during the table discussion</a:t>
            </a:r>
            <a:endParaRPr lang="en-CA" b="1" dirty="0"/>
          </a:p>
          <a:p>
            <a:endParaRPr lang="en-CA" dirty="0"/>
          </a:p>
        </p:txBody>
      </p:sp>
      <p:sp>
        <p:nvSpPr>
          <p:cNvPr id="4" name="Slide Number Placeholder 3"/>
          <p:cNvSpPr>
            <a:spLocks noGrp="1"/>
          </p:cNvSpPr>
          <p:nvPr>
            <p:ph type="sldNum" sz="quarter" idx="5"/>
          </p:nvPr>
        </p:nvSpPr>
        <p:spPr/>
        <p:txBody>
          <a:bodyPr/>
          <a:lstStyle/>
          <a:p>
            <a:fld id="{40CDFE44-988D-4412-97F4-7FBF6C15C1F7}" type="slidenum">
              <a:rPr lang="en-CA" smtClean="0"/>
              <a:t>11</a:t>
            </a:fld>
            <a:endParaRPr lang="en-CA"/>
          </a:p>
        </p:txBody>
      </p:sp>
    </p:spTree>
    <p:extLst>
      <p:ext uri="{BB962C8B-B14F-4D97-AF65-F5344CB8AC3E}">
        <p14:creationId xmlns:p14="http://schemas.microsoft.com/office/powerpoint/2010/main" val="23800920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5-10 minutes</a:t>
            </a:r>
          </a:p>
        </p:txBody>
      </p:sp>
      <p:sp>
        <p:nvSpPr>
          <p:cNvPr id="4" name="Slide Number Placeholder 3"/>
          <p:cNvSpPr>
            <a:spLocks noGrp="1"/>
          </p:cNvSpPr>
          <p:nvPr>
            <p:ph type="sldNum" sz="quarter" idx="5"/>
          </p:nvPr>
        </p:nvSpPr>
        <p:spPr/>
        <p:txBody>
          <a:bodyPr/>
          <a:lstStyle/>
          <a:p>
            <a:fld id="{40CDFE44-988D-4412-97F4-7FBF6C15C1F7}" type="slidenum">
              <a:rPr lang="en-CA" smtClean="0"/>
              <a:t>12</a:t>
            </a:fld>
            <a:endParaRPr lang="en-CA"/>
          </a:p>
        </p:txBody>
      </p:sp>
    </p:spTree>
    <p:extLst>
      <p:ext uri="{BB962C8B-B14F-4D97-AF65-F5344CB8AC3E}">
        <p14:creationId xmlns:p14="http://schemas.microsoft.com/office/powerpoint/2010/main" val="2768936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video will introduce participants to medical questions about palliative care. </a:t>
            </a:r>
          </a:p>
          <a:p>
            <a:r>
              <a:rPr lang="en-US" dirty="0"/>
              <a:t>Topics to be explored include these: </a:t>
            </a:r>
          </a:p>
          <a:p>
            <a:pPr marL="228600" indent="-228600">
              <a:buAutoNum type="arabicPeriod"/>
            </a:pPr>
            <a:r>
              <a:rPr lang="en-US" dirty="0"/>
              <a:t>the experience of journeying with someone who is seriously ill and passing on to eternal life; </a:t>
            </a:r>
          </a:p>
          <a:p>
            <a:pPr marL="228600" indent="-228600">
              <a:buAutoNum type="arabicPeriod"/>
            </a:pPr>
            <a:r>
              <a:rPr lang="en-US" dirty="0"/>
              <a:t>recognizing the signs of grief and finding resources to support the bereaved; </a:t>
            </a:r>
          </a:p>
          <a:p>
            <a:pPr marL="228600" indent="-228600">
              <a:buAutoNum type="arabicPeriod"/>
            </a:pPr>
            <a:r>
              <a:rPr lang="en-US" dirty="0"/>
              <a:t>the need for advocacy for palliative care.</a:t>
            </a:r>
            <a:endParaRPr lang="en-CA" dirty="0"/>
          </a:p>
        </p:txBody>
      </p:sp>
      <p:sp>
        <p:nvSpPr>
          <p:cNvPr id="4" name="Slide Number Placeholder 3"/>
          <p:cNvSpPr>
            <a:spLocks noGrp="1"/>
          </p:cNvSpPr>
          <p:nvPr>
            <p:ph type="sldNum" sz="quarter" idx="5"/>
          </p:nvPr>
        </p:nvSpPr>
        <p:spPr/>
        <p:txBody>
          <a:bodyPr/>
          <a:lstStyle/>
          <a:p>
            <a:fld id="{40CDFE44-988D-4412-97F4-7FBF6C15C1F7}" type="slidenum">
              <a:rPr lang="en-CA" smtClean="0"/>
              <a:t>13</a:t>
            </a:fld>
            <a:endParaRPr lang="en-CA"/>
          </a:p>
        </p:txBody>
      </p:sp>
    </p:spTree>
    <p:extLst>
      <p:ext uri="{BB962C8B-B14F-4D97-AF65-F5344CB8AC3E}">
        <p14:creationId xmlns:p14="http://schemas.microsoft.com/office/powerpoint/2010/main" val="32272852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dirty="0"/>
              <a:t>Video script is on pages 39-41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Let’s reflect upon what you have heard about </a:t>
            </a:r>
            <a:r>
              <a:rPr lang="en-US" sz="1200" dirty="0">
                <a:latin typeface="Cardo"/>
              </a:rPr>
              <a:t>supporting and integrating loved ones within the wider community </a:t>
            </a:r>
            <a:r>
              <a:rPr lang="en-US" dirty="0"/>
              <a:t>in the video we have just watched.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Here are some questions to help us reflect on this:</a:t>
            </a:r>
            <a:endParaRPr lang="en-CA" dirty="0"/>
          </a:p>
          <a:p>
            <a:r>
              <a:rPr lang="en-CA" dirty="0"/>
              <a:t>Turn to page 42 – focus questions. </a:t>
            </a:r>
          </a:p>
          <a:p>
            <a:endParaRPr lang="en-CA" dirty="0"/>
          </a:p>
          <a:p>
            <a:r>
              <a:rPr lang="en-CA" dirty="0"/>
              <a:t>Take </a:t>
            </a:r>
            <a:r>
              <a:rPr lang="en-CA" b="1" dirty="0"/>
              <a:t>6 minutes </a:t>
            </a:r>
            <a:r>
              <a:rPr lang="en-CA" dirty="0"/>
              <a:t>to reflect on your own on those questions, then we will share in small groups </a:t>
            </a:r>
          </a:p>
          <a:p>
            <a:endParaRPr lang="en-CA" dirty="0"/>
          </a:p>
          <a:p>
            <a:r>
              <a:rPr lang="en-CA" dirty="0"/>
              <a:t>Small group – </a:t>
            </a:r>
            <a:r>
              <a:rPr lang="en-CA" b="1" dirty="0"/>
              <a:t>15 minutes – </a:t>
            </a:r>
            <a:r>
              <a:rPr lang="en-CA" b="0" dirty="0"/>
              <a:t>feel free to share anything that you reflected on from the guiding questions</a:t>
            </a:r>
          </a:p>
          <a:p>
            <a:endParaRPr lang="en-CA" b="0" dirty="0"/>
          </a:p>
          <a:p>
            <a:r>
              <a:rPr lang="en-CA" b="0" dirty="0"/>
              <a:t>Large groups – </a:t>
            </a:r>
            <a:r>
              <a:rPr lang="en-CA" b="1" dirty="0"/>
              <a:t>5 minutes – </a:t>
            </a:r>
            <a:r>
              <a:rPr lang="en-CA" b="0" dirty="0"/>
              <a:t>bring to close identifying one or two things that was shared during the table discussion</a:t>
            </a:r>
            <a:endParaRPr lang="en-CA" b="1" dirty="0"/>
          </a:p>
          <a:p>
            <a:endParaRPr lang="en-CA" dirty="0"/>
          </a:p>
        </p:txBody>
      </p:sp>
      <p:sp>
        <p:nvSpPr>
          <p:cNvPr id="4" name="Slide Number Placeholder 3"/>
          <p:cNvSpPr>
            <a:spLocks noGrp="1"/>
          </p:cNvSpPr>
          <p:nvPr>
            <p:ph type="sldNum" sz="quarter" idx="5"/>
          </p:nvPr>
        </p:nvSpPr>
        <p:spPr/>
        <p:txBody>
          <a:bodyPr/>
          <a:lstStyle/>
          <a:p>
            <a:fld id="{40CDFE44-988D-4412-97F4-7FBF6C15C1F7}" type="slidenum">
              <a:rPr lang="en-CA" smtClean="0"/>
              <a:t>14</a:t>
            </a:fld>
            <a:endParaRPr lang="en-CA"/>
          </a:p>
        </p:txBody>
      </p:sp>
    </p:spTree>
    <p:extLst>
      <p:ext uri="{BB962C8B-B14F-4D97-AF65-F5344CB8AC3E}">
        <p14:creationId xmlns:p14="http://schemas.microsoft.com/office/powerpoint/2010/main" val="41754444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5-10 minutes</a:t>
            </a:r>
          </a:p>
        </p:txBody>
      </p:sp>
      <p:sp>
        <p:nvSpPr>
          <p:cNvPr id="4" name="Slide Number Placeholder 3"/>
          <p:cNvSpPr>
            <a:spLocks noGrp="1"/>
          </p:cNvSpPr>
          <p:nvPr>
            <p:ph type="sldNum" sz="quarter" idx="5"/>
          </p:nvPr>
        </p:nvSpPr>
        <p:spPr/>
        <p:txBody>
          <a:bodyPr/>
          <a:lstStyle/>
          <a:p>
            <a:fld id="{40CDFE44-988D-4412-97F4-7FBF6C15C1F7}" type="slidenum">
              <a:rPr lang="en-CA" smtClean="0"/>
              <a:t>15</a:t>
            </a:fld>
            <a:endParaRPr lang="en-CA"/>
          </a:p>
        </p:txBody>
      </p:sp>
    </p:spTree>
    <p:extLst>
      <p:ext uri="{BB962C8B-B14F-4D97-AF65-F5344CB8AC3E}">
        <p14:creationId xmlns:p14="http://schemas.microsoft.com/office/powerpoint/2010/main" val="26397049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video will introduce participants to the important contribution community members (family, friends, parishioners, </a:t>
            </a:r>
            <a:r>
              <a:rPr lang="en-US" dirty="0" err="1"/>
              <a:t>neighbourhoods</a:t>
            </a:r>
            <a:r>
              <a:rPr lang="en-US" dirty="0"/>
              <a:t>) in supporting those in palliative care. </a:t>
            </a:r>
          </a:p>
          <a:p>
            <a:r>
              <a:rPr lang="en-US" dirty="0"/>
              <a:t>Topics to be explored include: </a:t>
            </a:r>
          </a:p>
          <a:p>
            <a:pPr marL="228600" indent="-228600">
              <a:buAutoNum type="arabicPeriod"/>
            </a:pPr>
            <a:r>
              <a:rPr lang="en-US" dirty="0"/>
              <a:t>Dr. Scott Murray’s 4-dimensional experience of dying passing on to eternal life which, in addition to the physical dimension, includes social, psychological and spiritual dimensions; </a:t>
            </a:r>
          </a:p>
          <a:p>
            <a:pPr marL="228600" indent="-228600">
              <a:buAutoNum type="arabicPeriod"/>
            </a:pPr>
            <a:r>
              <a:rPr lang="en-US" dirty="0"/>
              <a:t>The invaluable role of the wider community, neighbours, parishioners, friends and family in supporting the person who is dying passing on to eternal life and his or her caregivers.</a:t>
            </a:r>
            <a:endParaRPr lang="en-CA" dirty="0"/>
          </a:p>
        </p:txBody>
      </p:sp>
      <p:sp>
        <p:nvSpPr>
          <p:cNvPr id="4" name="Slide Number Placeholder 3"/>
          <p:cNvSpPr>
            <a:spLocks noGrp="1"/>
          </p:cNvSpPr>
          <p:nvPr>
            <p:ph type="sldNum" sz="quarter" idx="5"/>
          </p:nvPr>
        </p:nvSpPr>
        <p:spPr/>
        <p:txBody>
          <a:bodyPr/>
          <a:lstStyle/>
          <a:p>
            <a:fld id="{40CDFE44-988D-4412-97F4-7FBF6C15C1F7}" type="slidenum">
              <a:rPr lang="en-CA" smtClean="0"/>
              <a:t>16</a:t>
            </a:fld>
            <a:endParaRPr lang="en-CA"/>
          </a:p>
        </p:txBody>
      </p:sp>
    </p:spTree>
    <p:extLst>
      <p:ext uri="{BB962C8B-B14F-4D97-AF65-F5344CB8AC3E}">
        <p14:creationId xmlns:p14="http://schemas.microsoft.com/office/powerpoint/2010/main" val="38228170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dirty="0"/>
              <a:t>Video script is on pages 43-48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Let’s reflect upon what you have heard about the c</a:t>
            </a:r>
            <a:r>
              <a:rPr lang="en-US" sz="1200" dirty="0">
                <a:latin typeface="Cardo"/>
              </a:rPr>
              <a:t>ommunity perspective on supporting and integrating loved ones within the wider community</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Here are some questions to help us reflect on this:</a:t>
            </a:r>
            <a:endParaRPr lang="en-CA" dirty="0"/>
          </a:p>
          <a:p>
            <a:r>
              <a:rPr lang="en-CA" dirty="0"/>
              <a:t>Turn to page 49 – focus questions. </a:t>
            </a:r>
          </a:p>
          <a:p>
            <a:endParaRPr lang="en-CA" dirty="0"/>
          </a:p>
          <a:p>
            <a:r>
              <a:rPr lang="en-CA" dirty="0"/>
              <a:t>Take </a:t>
            </a:r>
            <a:r>
              <a:rPr lang="en-CA" b="1" dirty="0"/>
              <a:t>6 minutes </a:t>
            </a:r>
            <a:r>
              <a:rPr lang="en-CA" dirty="0"/>
              <a:t>to reflect on your own on those questions, then we will share in small groups </a:t>
            </a:r>
          </a:p>
          <a:p>
            <a:endParaRPr lang="en-CA" dirty="0"/>
          </a:p>
          <a:p>
            <a:r>
              <a:rPr lang="en-CA" dirty="0"/>
              <a:t>Small group – </a:t>
            </a:r>
            <a:r>
              <a:rPr lang="en-CA" b="1" dirty="0"/>
              <a:t>15 minutes – </a:t>
            </a:r>
            <a:r>
              <a:rPr lang="en-CA" b="0" dirty="0"/>
              <a:t>feel free to share anything that you reflected on from the guiding questions</a:t>
            </a:r>
          </a:p>
          <a:p>
            <a:endParaRPr lang="en-CA" b="0" dirty="0"/>
          </a:p>
          <a:p>
            <a:r>
              <a:rPr lang="en-CA" b="0" dirty="0"/>
              <a:t>Large groups – </a:t>
            </a:r>
            <a:r>
              <a:rPr lang="en-CA" b="1" dirty="0"/>
              <a:t>5 minutes – </a:t>
            </a:r>
            <a:r>
              <a:rPr lang="en-CA" b="0" dirty="0"/>
              <a:t>bring to close identifying one or two things that was shared during the table discussion</a:t>
            </a:r>
            <a:endParaRPr lang="en-CA" b="1" dirty="0"/>
          </a:p>
          <a:p>
            <a:endParaRPr lang="en-CA" dirty="0"/>
          </a:p>
        </p:txBody>
      </p:sp>
      <p:sp>
        <p:nvSpPr>
          <p:cNvPr id="4" name="Slide Number Placeholder 3"/>
          <p:cNvSpPr>
            <a:spLocks noGrp="1"/>
          </p:cNvSpPr>
          <p:nvPr>
            <p:ph type="sldNum" sz="quarter" idx="5"/>
          </p:nvPr>
        </p:nvSpPr>
        <p:spPr/>
        <p:txBody>
          <a:bodyPr/>
          <a:lstStyle/>
          <a:p>
            <a:fld id="{40CDFE44-988D-4412-97F4-7FBF6C15C1F7}" type="slidenum">
              <a:rPr lang="en-CA" smtClean="0"/>
              <a:t>17</a:t>
            </a:fld>
            <a:endParaRPr lang="en-CA"/>
          </a:p>
        </p:txBody>
      </p:sp>
    </p:spTree>
    <p:extLst>
      <p:ext uri="{BB962C8B-B14F-4D97-AF65-F5344CB8AC3E}">
        <p14:creationId xmlns:p14="http://schemas.microsoft.com/office/powerpoint/2010/main" val="24665442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important part of the learning cycle is the Action component because it allows you to take the new knowledge you have reflected on and applied during the session into your daily lives.</a:t>
            </a:r>
          </a:p>
          <a:p>
            <a:r>
              <a:rPr lang="en-CA" sz="1200" dirty="0">
                <a:latin typeface="Cardo"/>
              </a:rPr>
              <a:t>(pages 50-62)</a:t>
            </a:r>
          </a:p>
          <a:p>
            <a:r>
              <a:rPr lang="en-CA" sz="1200" dirty="0">
                <a:latin typeface="Cardo"/>
              </a:rPr>
              <a:t>Quickly walk people through the pages of additional information for people that they may be interested in.</a:t>
            </a:r>
            <a:endParaRPr lang="en-CA" dirty="0"/>
          </a:p>
        </p:txBody>
      </p:sp>
      <p:sp>
        <p:nvSpPr>
          <p:cNvPr id="4" name="Slide Number Placeholder 3"/>
          <p:cNvSpPr>
            <a:spLocks noGrp="1"/>
          </p:cNvSpPr>
          <p:nvPr>
            <p:ph type="sldNum" sz="quarter" idx="5"/>
          </p:nvPr>
        </p:nvSpPr>
        <p:spPr/>
        <p:txBody>
          <a:bodyPr/>
          <a:lstStyle/>
          <a:p>
            <a:fld id="{40CDFE44-988D-4412-97F4-7FBF6C15C1F7}" type="slidenum">
              <a:rPr lang="en-CA" smtClean="0"/>
              <a:t>18</a:t>
            </a:fld>
            <a:endParaRPr lang="en-CA"/>
          </a:p>
        </p:txBody>
      </p:sp>
    </p:spTree>
    <p:extLst>
      <p:ext uri="{BB962C8B-B14F-4D97-AF65-F5344CB8AC3E}">
        <p14:creationId xmlns:p14="http://schemas.microsoft.com/office/powerpoint/2010/main" val="9524581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40CDFE44-988D-4412-97F4-7FBF6C15C1F7}" type="slidenum">
              <a:rPr lang="en-CA" smtClean="0"/>
              <a:t>19</a:t>
            </a:fld>
            <a:endParaRPr lang="en-CA"/>
          </a:p>
        </p:txBody>
      </p:sp>
    </p:spTree>
    <p:extLst>
      <p:ext uri="{BB962C8B-B14F-4D97-AF65-F5344CB8AC3E}">
        <p14:creationId xmlns:p14="http://schemas.microsoft.com/office/powerpoint/2010/main" val="31678251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You may have received or will be receiving a letter from Bishop Gary with further details on this.</a:t>
            </a:r>
          </a:p>
        </p:txBody>
      </p:sp>
      <p:sp>
        <p:nvSpPr>
          <p:cNvPr id="4" name="Slide Number Placeholder 3"/>
          <p:cNvSpPr>
            <a:spLocks noGrp="1"/>
          </p:cNvSpPr>
          <p:nvPr>
            <p:ph type="sldNum" sz="quarter" idx="5"/>
          </p:nvPr>
        </p:nvSpPr>
        <p:spPr/>
        <p:txBody>
          <a:bodyPr/>
          <a:lstStyle/>
          <a:p>
            <a:fld id="{40CDFE44-988D-4412-97F4-7FBF6C15C1F7}" type="slidenum">
              <a:rPr lang="en-CA" smtClean="0"/>
              <a:t>20</a:t>
            </a:fld>
            <a:endParaRPr lang="en-CA"/>
          </a:p>
        </p:txBody>
      </p:sp>
    </p:spTree>
    <p:extLst>
      <p:ext uri="{BB962C8B-B14F-4D97-AF65-F5344CB8AC3E}">
        <p14:creationId xmlns:p14="http://schemas.microsoft.com/office/powerpoint/2010/main" val="6326936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1. Welcome everyone to this the final session</a:t>
            </a:r>
          </a:p>
          <a:p>
            <a:r>
              <a:rPr lang="en-CA" dirty="0"/>
              <a:t>2. Have everyone restate their name and provide a thought from the last session</a:t>
            </a:r>
          </a:p>
          <a:p>
            <a:r>
              <a:rPr lang="en-CA" dirty="0"/>
              <a:t>3. Move to opening prayer (next slide)</a:t>
            </a:r>
          </a:p>
          <a:p>
            <a:endParaRPr lang="en-CA" dirty="0"/>
          </a:p>
        </p:txBody>
      </p:sp>
      <p:sp>
        <p:nvSpPr>
          <p:cNvPr id="4" name="Slide Number Placeholder 3"/>
          <p:cNvSpPr>
            <a:spLocks noGrp="1"/>
          </p:cNvSpPr>
          <p:nvPr>
            <p:ph type="sldNum" sz="quarter" idx="5"/>
          </p:nvPr>
        </p:nvSpPr>
        <p:spPr/>
        <p:txBody>
          <a:bodyPr/>
          <a:lstStyle/>
          <a:p>
            <a:fld id="{40CDFE44-988D-4412-97F4-7FBF6C15C1F7}" type="slidenum">
              <a:rPr lang="en-CA" smtClean="0"/>
              <a:t>2</a:t>
            </a:fld>
            <a:endParaRPr lang="en-CA"/>
          </a:p>
        </p:txBody>
      </p:sp>
    </p:spTree>
    <p:extLst>
      <p:ext uri="{BB962C8B-B14F-4D97-AF65-F5344CB8AC3E}">
        <p14:creationId xmlns:p14="http://schemas.microsoft.com/office/powerpoint/2010/main" val="39878851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4A0342AD-A1E0-4308-B6A0-4B414A88C4BD}" type="slidenum">
              <a:rPr lang="en-CA" smtClean="0"/>
              <a:t>21</a:t>
            </a:fld>
            <a:endParaRPr lang="en-CA"/>
          </a:p>
        </p:txBody>
      </p:sp>
    </p:spTree>
    <p:extLst>
      <p:ext uri="{BB962C8B-B14F-4D97-AF65-F5344CB8AC3E}">
        <p14:creationId xmlns:p14="http://schemas.microsoft.com/office/powerpoint/2010/main" val="16040030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4A0342AD-A1E0-4308-B6A0-4B414A88C4BD}" type="slidenum">
              <a:rPr lang="en-CA" smtClean="0"/>
              <a:t>3</a:t>
            </a:fld>
            <a:endParaRPr lang="en-CA"/>
          </a:p>
        </p:txBody>
      </p:sp>
    </p:spTree>
    <p:extLst>
      <p:ext uri="{BB962C8B-B14F-4D97-AF65-F5344CB8AC3E}">
        <p14:creationId xmlns:p14="http://schemas.microsoft.com/office/powerpoint/2010/main" val="18814601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This is our final session of 4 sessions  (Tues and Thurs – 2 weeks)</a:t>
            </a:r>
          </a:p>
          <a:p>
            <a:endParaRPr lang="en-CA" dirty="0"/>
          </a:p>
          <a:p>
            <a:r>
              <a:rPr lang="en-CA" dirty="0"/>
              <a:t>Today we will work through module 4.</a:t>
            </a:r>
          </a:p>
        </p:txBody>
      </p:sp>
      <p:sp>
        <p:nvSpPr>
          <p:cNvPr id="4" name="Slide Number Placeholder 3"/>
          <p:cNvSpPr>
            <a:spLocks noGrp="1"/>
          </p:cNvSpPr>
          <p:nvPr>
            <p:ph type="sldNum" sz="quarter" idx="5"/>
          </p:nvPr>
        </p:nvSpPr>
        <p:spPr/>
        <p:txBody>
          <a:bodyPr/>
          <a:lstStyle/>
          <a:p>
            <a:fld id="{40CDFE44-988D-4412-97F4-7FBF6C15C1F7}" type="slidenum">
              <a:rPr lang="en-CA" smtClean="0"/>
              <a:t>5</a:t>
            </a:fld>
            <a:endParaRPr lang="en-CA"/>
          </a:p>
        </p:txBody>
      </p:sp>
    </p:spTree>
    <p:extLst>
      <p:ext uri="{BB962C8B-B14F-4D97-AF65-F5344CB8AC3E}">
        <p14:creationId xmlns:p14="http://schemas.microsoft.com/office/powerpoint/2010/main" val="15321888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A reminder on the agenda – difference today is there are three (3) videos</a:t>
            </a:r>
          </a:p>
        </p:txBody>
      </p:sp>
      <p:sp>
        <p:nvSpPr>
          <p:cNvPr id="4" name="Slide Number Placeholder 3"/>
          <p:cNvSpPr>
            <a:spLocks noGrp="1"/>
          </p:cNvSpPr>
          <p:nvPr>
            <p:ph type="sldNum" sz="quarter" idx="5"/>
          </p:nvPr>
        </p:nvSpPr>
        <p:spPr/>
        <p:txBody>
          <a:bodyPr/>
          <a:lstStyle/>
          <a:p>
            <a:fld id="{40CDFE44-988D-4412-97F4-7FBF6C15C1F7}" type="slidenum">
              <a:rPr lang="en-CA" smtClean="0"/>
              <a:t>6</a:t>
            </a:fld>
            <a:endParaRPr lang="en-CA"/>
          </a:p>
        </p:txBody>
      </p:sp>
    </p:spTree>
    <p:extLst>
      <p:ext uri="{BB962C8B-B14F-4D97-AF65-F5344CB8AC3E}">
        <p14:creationId xmlns:p14="http://schemas.microsoft.com/office/powerpoint/2010/main" val="7155911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Reminder for small groups and large group discussion.</a:t>
            </a:r>
          </a:p>
          <a:p>
            <a:endParaRPr lang="en-CA" dirty="0"/>
          </a:p>
          <a:p>
            <a:r>
              <a:rPr lang="en-CA" dirty="0"/>
              <a:t>In the small group we will follow a listening circle format – please keep this in mind when we speak to not interrupt others and let everyone speak in your small group before you speak again</a:t>
            </a:r>
          </a:p>
        </p:txBody>
      </p:sp>
      <p:sp>
        <p:nvSpPr>
          <p:cNvPr id="4" name="Slide Number Placeholder 3"/>
          <p:cNvSpPr>
            <a:spLocks noGrp="1"/>
          </p:cNvSpPr>
          <p:nvPr>
            <p:ph type="sldNum" sz="quarter" idx="5"/>
          </p:nvPr>
        </p:nvSpPr>
        <p:spPr/>
        <p:txBody>
          <a:bodyPr/>
          <a:lstStyle/>
          <a:p>
            <a:fld id="{40CDFE44-988D-4412-97F4-7FBF6C15C1F7}" type="slidenum">
              <a:rPr lang="en-CA" smtClean="0"/>
              <a:t>7</a:t>
            </a:fld>
            <a:endParaRPr lang="en-CA"/>
          </a:p>
        </p:txBody>
      </p:sp>
    </p:spTree>
    <p:extLst>
      <p:ext uri="{BB962C8B-B14F-4D97-AF65-F5344CB8AC3E}">
        <p14:creationId xmlns:p14="http://schemas.microsoft.com/office/powerpoint/2010/main" val="15281176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Each session, we have looked to the Gospel to guide us, inspire us and help us to grow in our relationship with Jesus. The Gospel stories help us understand the experiences we are going through in our lives. </a:t>
            </a:r>
          </a:p>
          <a:p>
            <a:r>
              <a:rPr lang="en-US" dirty="0"/>
              <a:t>Let us quiet ourselves to hear the Word of God from the Gospel of Luke that </a:t>
            </a:r>
            <a:r>
              <a:rPr lang="en-CA" dirty="0"/>
              <a:t>set the tone for the learning that will take place today.</a:t>
            </a:r>
          </a:p>
          <a:p>
            <a:endParaRPr lang="en-CA" dirty="0"/>
          </a:p>
          <a:p>
            <a:r>
              <a:rPr lang="en-CA" dirty="0"/>
              <a:t>Turn to page 34 – focus questions.</a:t>
            </a:r>
          </a:p>
          <a:p>
            <a:endParaRPr lang="en-CA" dirty="0"/>
          </a:p>
          <a:p>
            <a:r>
              <a:rPr lang="en-CA" dirty="0"/>
              <a:t>Take 3-4 minutes to reflect on your own on those questions, then we will share in small groups</a:t>
            </a:r>
          </a:p>
        </p:txBody>
      </p:sp>
      <p:sp>
        <p:nvSpPr>
          <p:cNvPr id="4" name="Slide Number Placeholder 3"/>
          <p:cNvSpPr>
            <a:spLocks noGrp="1"/>
          </p:cNvSpPr>
          <p:nvPr>
            <p:ph type="sldNum" sz="quarter" idx="5"/>
          </p:nvPr>
        </p:nvSpPr>
        <p:spPr/>
        <p:txBody>
          <a:bodyPr/>
          <a:lstStyle/>
          <a:p>
            <a:fld id="{40CDFE44-988D-4412-97F4-7FBF6C15C1F7}" type="slidenum">
              <a:rPr lang="en-CA" smtClean="0"/>
              <a:t>8</a:t>
            </a:fld>
            <a:endParaRPr lang="en-CA"/>
          </a:p>
        </p:txBody>
      </p:sp>
    </p:spTree>
    <p:extLst>
      <p:ext uri="{BB962C8B-B14F-4D97-AF65-F5344CB8AC3E}">
        <p14:creationId xmlns:p14="http://schemas.microsoft.com/office/powerpoint/2010/main" val="1605110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dirty="0"/>
              <a:t>Turn to page 24 – focus questions.</a:t>
            </a:r>
          </a:p>
          <a:p>
            <a:endParaRPr lang="en-CA" dirty="0"/>
          </a:p>
        </p:txBody>
      </p:sp>
      <p:sp>
        <p:nvSpPr>
          <p:cNvPr id="4" name="Slide Number Placeholder 3"/>
          <p:cNvSpPr>
            <a:spLocks noGrp="1"/>
          </p:cNvSpPr>
          <p:nvPr>
            <p:ph type="sldNum" sz="quarter" idx="5"/>
          </p:nvPr>
        </p:nvSpPr>
        <p:spPr/>
        <p:txBody>
          <a:bodyPr/>
          <a:lstStyle/>
          <a:p>
            <a:fld id="{40CDFE44-988D-4412-97F4-7FBF6C15C1F7}" type="slidenum">
              <a:rPr lang="en-CA" smtClean="0"/>
              <a:t>9</a:t>
            </a:fld>
            <a:endParaRPr lang="en-CA"/>
          </a:p>
        </p:txBody>
      </p:sp>
    </p:spTree>
    <p:extLst>
      <p:ext uri="{BB962C8B-B14F-4D97-AF65-F5344CB8AC3E}">
        <p14:creationId xmlns:p14="http://schemas.microsoft.com/office/powerpoint/2010/main" val="23548608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video focuses on the Christian call to accompany the dying person and his or her caregiver. It will answer questions such as: </a:t>
            </a:r>
          </a:p>
          <a:p>
            <a:pPr marL="228600" indent="-228600">
              <a:buFont typeface="+mj-lt"/>
              <a:buAutoNum type="arabicPeriod"/>
            </a:pPr>
            <a:r>
              <a:rPr lang="en-US" dirty="0"/>
              <a:t>What is the role of the Christian community in supporting dying persons and their caregivers? </a:t>
            </a:r>
          </a:p>
          <a:p>
            <a:pPr marL="228600" indent="-228600">
              <a:buFont typeface="+mj-lt"/>
              <a:buAutoNum type="arabicPeriod"/>
            </a:pPr>
            <a:r>
              <a:rPr lang="en-US" dirty="0"/>
              <a:t>How can my parish be engaged in corporal works of mercy with people in need? </a:t>
            </a:r>
          </a:p>
          <a:p>
            <a:pPr marL="228600" indent="-228600">
              <a:buFont typeface="+mj-lt"/>
              <a:buAutoNum type="arabicPeriod"/>
            </a:pPr>
            <a:r>
              <a:rPr lang="en-US" dirty="0"/>
              <a:t>Why are relationships critical to our well-being?</a:t>
            </a:r>
            <a:endParaRPr lang="en-CA" dirty="0"/>
          </a:p>
        </p:txBody>
      </p:sp>
      <p:sp>
        <p:nvSpPr>
          <p:cNvPr id="4" name="Slide Number Placeholder 3"/>
          <p:cNvSpPr>
            <a:spLocks noGrp="1"/>
          </p:cNvSpPr>
          <p:nvPr>
            <p:ph type="sldNum" sz="quarter" idx="5"/>
          </p:nvPr>
        </p:nvSpPr>
        <p:spPr/>
        <p:txBody>
          <a:bodyPr/>
          <a:lstStyle/>
          <a:p>
            <a:fld id="{40CDFE44-988D-4412-97F4-7FBF6C15C1F7}" type="slidenum">
              <a:rPr lang="en-CA" smtClean="0"/>
              <a:t>10</a:t>
            </a:fld>
            <a:endParaRPr lang="en-CA"/>
          </a:p>
        </p:txBody>
      </p:sp>
    </p:spTree>
    <p:extLst>
      <p:ext uri="{BB962C8B-B14F-4D97-AF65-F5344CB8AC3E}">
        <p14:creationId xmlns:p14="http://schemas.microsoft.com/office/powerpoint/2010/main" val="3062062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96BC426-4A98-43BA-B25B-7736A7264617}" type="datetimeFigureOut">
              <a:rPr lang="en-CA" smtClean="0"/>
              <a:t>2025-08-06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E7149D34-F061-4FB2-A83A-D743F17C77E2}" type="slidenum">
              <a:rPr lang="en-CA" smtClean="0"/>
              <a:t>‹#›</a:t>
            </a:fld>
            <a:endParaRPr lang="en-CA"/>
          </a:p>
        </p:txBody>
      </p:sp>
    </p:spTree>
    <p:extLst>
      <p:ext uri="{BB962C8B-B14F-4D97-AF65-F5344CB8AC3E}">
        <p14:creationId xmlns:p14="http://schemas.microsoft.com/office/powerpoint/2010/main" val="7987479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96BC426-4A98-43BA-B25B-7736A7264617}" type="datetimeFigureOut">
              <a:rPr lang="en-CA" smtClean="0"/>
              <a:t>2025-08-06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E7149D34-F061-4FB2-A83A-D743F17C77E2}" type="slidenum">
              <a:rPr lang="en-CA" smtClean="0"/>
              <a:t>‹#›</a:t>
            </a:fld>
            <a:endParaRPr lang="en-CA"/>
          </a:p>
        </p:txBody>
      </p:sp>
    </p:spTree>
    <p:extLst>
      <p:ext uri="{BB962C8B-B14F-4D97-AF65-F5344CB8AC3E}">
        <p14:creationId xmlns:p14="http://schemas.microsoft.com/office/powerpoint/2010/main" val="41599980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96BC426-4A98-43BA-B25B-7736A7264617}" type="datetimeFigureOut">
              <a:rPr lang="en-CA" smtClean="0"/>
              <a:t>2025-08-06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E7149D34-F061-4FB2-A83A-D743F17C77E2}" type="slidenum">
              <a:rPr lang="en-CA" smtClean="0"/>
              <a:t>‹#›</a:t>
            </a:fld>
            <a:endParaRPr lang="en-CA"/>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40091712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96BC426-4A98-43BA-B25B-7736A7264617}" type="datetimeFigureOut">
              <a:rPr lang="en-CA" smtClean="0"/>
              <a:t>2025-08-06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E7149D34-F061-4FB2-A83A-D743F17C77E2}" type="slidenum">
              <a:rPr lang="en-CA" smtClean="0"/>
              <a:t>‹#›</a:t>
            </a:fld>
            <a:endParaRPr lang="en-CA"/>
          </a:p>
        </p:txBody>
      </p:sp>
    </p:spTree>
    <p:extLst>
      <p:ext uri="{BB962C8B-B14F-4D97-AF65-F5344CB8AC3E}">
        <p14:creationId xmlns:p14="http://schemas.microsoft.com/office/powerpoint/2010/main" val="35379797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96BC426-4A98-43BA-B25B-7736A7264617}" type="datetimeFigureOut">
              <a:rPr lang="en-CA" smtClean="0"/>
              <a:t>2025-08-06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E7149D34-F061-4FB2-A83A-D743F17C77E2}" type="slidenum">
              <a:rPr lang="en-CA" smtClean="0"/>
              <a:t>‹#›</a:t>
            </a:fld>
            <a:endParaRPr lang="en-CA"/>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4116355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96BC426-4A98-43BA-B25B-7736A7264617}" type="datetimeFigureOut">
              <a:rPr lang="en-CA" smtClean="0"/>
              <a:t>2025-08-06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E7149D34-F061-4FB2-A83A-D743F17C77E2}" type="slidenum">
              <a:rPr lang="en-CA" smtClean="0"/>
              <a:t>‹#›</a:t>
            </a:fld>
            <a:endParaRPr lang="en-CA"/>
          </a:p>
        </p:txBody>
      </p:sp>
    </p:spTree>
    <p:extLst>
      <p:ext uri="{BB962C8B-B14F-4D97-AF65-F5344CB8AC3E}">
        <p14:creationId xmlns:p14="http://schemas.microsoft.com/office/powerpoint/2010/main" val="14522385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96BC426-4A98-43BA-B25B-7736A7264617}" type="datetimeFigureOut">
              <a:rPr lang="en-CA" smtClean="0"/>
              <a:t>2025-08-06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E7149D34-F061-4FB2-A83A-D743F17C77E2}" type="slidenum">
              <a:rPr lang="en-CA" smtClean="0"/>
              <a:t>‹#›</a:t>
            </a:fld>
            <a:endParaRPr lang="en-CA"/>
          </a:p>
        </p:txBody>
      </p:sp>
    </p:spTree>
    <p:extLst>
      <p:ext uri="{BB962C8B-B14F-4D97-AF65-F5344CB8AC3E}">
        <p14:creationId xmlns:p14="http://schemas.microsoft.com/office/powerpoint/2010/main" val="40155223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96BC426-4A98-43BA-B25B-7736A7264617}" type="datetimeFigureOut">
              <a:rPr lang="en-CA" smtClean="0"/>
              <a:t>2025-08-06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E7149D34-F061-4FB2-A83A-D743F17C77E2}" type="slidenum">
              <a:rPr lang="en-CA" smtClean="0"/>
              <a:t>‹#›</a:t>
            </a:fld>
            <a:endParaRPr lang="en-CA"/>
          </a:p>
        </p:txBody>
      </p:sp>
    </p:spTree>
    <p:extLst>
      <p:ext uri="{BB962C8B-B14F-4D97-AF65-F5344CB8AC3E}">
        <p14:creationId xmlns:p14="http://schemas.microsoft.com/office/powerpoint/2010/main" val="31534492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96BC426-4A98-43BA-B25B-7736A7264617}" type="datetimeFigureOut">
              <a:rPr lang="en-CA" smtClean="0"/>
              <a:t>2025-08-06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E7149D34-F061-4FB2-A83A-D743F17C77E2}" type="slidenum">
              <a:rPr lang="en-CA" smtClean="0"/>
              <a:t>‹#›</a:t>
            </a:fld>
            <a:endParaRPr lang="en-CA"/>
          </a:p>
        </p:txBody>
      </p:sp>
    </p:spTree>
    <p:extLst>
      <p:ext uri="{BB962C8B-B14F-4D97-AF65-F5344CB8AC3E}">
        <p14:creationId xmlns:p14="http://schemas.microsoft.com/office/powerpoint/2010/main" val="4045969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96BC426-4A98-43BA-B25B-7736A7264617}" type="datetimeFigureOut">
              <a:rPr lang="en-CA" smtClean="0"/>
              <a:t>2025-08-06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E7149D34-F061-4FB2-A83A-D743F17C77E2}" type="slidenum">
              <a:rPr lang="en-CA" smtClean="0"/>
              <a:t>‹#›</a:t>
            </a:fld>
            <a:endParaRPr lang="en-CA"/>
          </a:p>
        </p:txBody>
      </p:sp>
    </p:spTree>
    <p:extLst>
      <p:ext uri="{BB962C8B-B14F-4D97-AF65-F5344CB8AC3E}">
        <p14:creationId xmlns:p14="http://schemas.microsoft.com/office/powerpoint/2010/main" val="6920900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96BC426-4A98-43BA-B25B-7736A7264617}" type="datetimeFigureOut">
              <a:rPr lang="en-CA" smtClean="0"/>
              <a:t>2025-08-06</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E7149D34-F061-4FB2-A83A-D743F17C77E2}" type="slidenum">
              <a:rPr lang="en-CA" smtClean="0"/>
              <a:t>‹#›</a:t>
            </a:fld>
            <a:endParaRPr lang="en-CA"/>
          </a:p>
        </p:txBody>
      </p:sp>
    </p:spTree>
    <p:extLst>
      <p:ext uri="{BB962C8B-B14F-4D97-AF65-F5344CB8AC3E}">
        <p14:creationId xmlns:p14="http://schemas.microsoft.com/office/powerpoint/2010/main" val="15544940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96BC426-4A98-43BA-B25B-7736A7264617}" type="datetimeFigureOut">
              <a:rPr lang="en-CA" smtClean="0"/>
              <a:t>2025-08-06</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E7149D34-F061-4FB2-A83A-D743F17C77E2}" type="slidenum">
              <a:rPr lang="en-CA" smtClean="0"/>
              <a:t>‹#›</a:t>
            </a:fld>
            <a:endParaRPr lang="en-CA"/>
          </a:p>
        </p:txBody>
      </p:sp>
    </p:spTree>
    <p:extLst>
      <p:ext uri="{BB962C8B-B14F-4D97-AF65-F5344CB8AC3E}">
        <p14:creationId xmlns:p14="http://schemas.microsoft.com/office/powerpoint/2010/main" val="4593508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96BC426-4A98-43BA-B25B-7736A7264617}" type="datetimeFigureOut">
              <a:rPr lang="en-CA" smtClean="0"/>
              <a:t>2025-08-06</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E7149D34-F061-4FB2-A83A-D743F17C77E2}" type="slidenum">
              <a:rPr lang="en-CA" smtClean="0"/>
              <a:t>‹#›</a:t>
            </a:fld>
            <a:endParaRPr lang="en-CA"/>
          </a:p>
        </p:txBody>
      </p:sp>
    </p:spTree>
    <p:extLst>
      <p:ext uri="{BB962C8B-B14F-4D97-AF65-F5344CB8AC3E}">
        <p14:creationId xmlns:p14="http://schemas.microsoft.com/office/powerpoint/2010/main" val="4042442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96BC426-4A98-43BA-B25B-7736A7264617}" type="datetimeFigureOut">
              <a:rPr lang="en-CA" smtClean="0"/>
              <a:t>2025-08-06</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E7149D34-F061-4FB2-A83A-D743F17C77E2}" type="slidenum">
              <a:rPr lang="en-CA" smtClean="0"/>
              <a:t>‹#›</a:t>
            </a:fld>
            <a:endParaRPr lang="en-CA"/>
          </a:p>
        </p:txBody>
      </p:sp>
    </p:spTree>
    <p:extLst>
      <p:ext uri="{BB962C8B-B14F-4D97-AF65-F5344CB8AC3E}">
        <p14:creationId xmlns:p14="http://schemas.microsoft.com/office/powerpoint/2010/main" val="22342078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96BC426-4A98-43BA-B25B-7736A7264617}" type="datetimeFigureOut">
              <a:rPr lang="en-CA" smtClean="0"/>
              <a:t>2025-08-06</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E7149D34-F061-4FB2-A83A-D743F17C77E2}" type="slidenum">
              <a:rPr lang="en-CA" smtClean="0"/>
              <a:t>‹#›</a:t>
            </a:fld>
            <a:endParaRPr lang="en-CA"/>
          </a:p>
        </p:txBody>
      </p:sp>
    </p:spTree>
    <p:extLst>
      <p:ext uri="{BB962C8B-B14F-4D97-AF65-F5344CB8AC3E}">
        <p14:creationId xmlns:p14="http://schemas.microsoft.com/office/powerpoint/2010/main" val="31241832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96BC426-4A98-43BA-B25B-7736A7264617}" type="datetimeFigureOut">
              <a:rPr lang="en-CA" smtClean="0"/>
              <a:t>2025-08-06</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E7149D34-F061-4FB2-A83A-D743F17C77E2}" type="slidenum">
              <a:rPr lang="en-CA" smtClean="0"/>
              <a:t>‹#›</a:t>
            </a:fld>
            <a:endParaRPr lang="en-CA"/>
          </a:p>
        </p:txBody>
      </p:sp>
    </p:spTree>
    <p:extLst>
      <p:ext uri="{BB962C8B-B14F-4D97-AF65-F5344CB8AC3E}">
        <p14:creationId xmlns:p14="http://schemas.microsoft.com/office/powerpoint/2010/main" val="12370688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296BC426-4A98-43BA-B25B-7736A7264617}" type="datetimeFigureOut">
              <a:rPr lang="en-CA" smtClean="0"/>
              <a:t>2025-08-06</a:t>
            </a:fld>
            <a:endParaRPr lang="en-CA"/>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CA"/>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E7149D34-F061-4FB2-A83A-D743F17C77E2}" type="slidenum">
              <a:rPr lang="en-CA" smtClean="0"/>
              <a:t>‹#›</a:t>
            </a:fld>
            <a:endParaRPr lang="en-CA"/>
          </a:p>
        </p:txBody>
      </p:sp>
    </p:spTree>
    <p:extLst>
      <p:ext uri="{BB962C8B-B14F-4D97-AF65-F5344CB8AC3E}">
        <p14:creationId xmlns:p14="http://schemas.microsoft.com/office/powerpoint/2010/main" val="218077733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hyperlink" Target="https://www.cccb.ca/faith-moral-issues/suffering-and-end-of-life/horizons-of-hope-a-toolkit-for-catholic-parishes-on-palliative-care/module-4-supporting-and-integrating-within-the-wider-community/"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https://www.cccb.ca/faith-moral-issues/suffering-and-end-of-life/horizons-of-hope-a-toolkit-for-catholic-parishes-on-palliative-care/module-4-supporting-and-integrating-within-the-wider-community/"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cccb.ca/faith-moral-issues/suffering-and-end-of-life/horizons-of-hope-a-toolkit-for-catholic-parishes-on-palliative-care/module-4-supporting-and-integrating-within-the-wider-community/"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rcdvictoria.org/pastoral-care"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082E4F-A369-BF85-361E-028B30182499}"/>
              </a:ext>
            </a:extLst>
          </p:cNvPr>
          <p:cNvSpPr>
            <a:spLocks noGrp="1"/>
          </p:cNvSpPr>
          <p:nvPr>
            <p:ph type="ctrTitle"/>
          </p:nvPr>
        </p:nvSpPr>
        <p:spPr>
          <a:xfrm>
            <a:off x="502330" y="535222"/>
            <a:ext cx="6115038" cy="1646302"/>
          </a:xfrm>
        </p:spPr>
        <p:txBody>
          <a:bodyPr/>
          <a:lstStyle/>
          <a:p>
            <a:pPr algn="ctr"/>
            <a:r>
              <a:rPr lang="en-CA" dirty="0"/>
              <a:t>WELCOME</a:t>
            </a:r>
            <a:br>
              <a:rPr lang="en-CA" dirty="0"/>
            </a:br>
            <a:r>
              <a:rPr lang="en-CA" dirty="0"/>
              <a:t>(module 4)</a:t>
            </a:r>
          </a:p>
        </p:txBody>
      </p:sp>
      <p:pic>
        <p:nvPicPr>
          <p:cNvPr id="7" name="Picture 6">
            <a:extLst>
              <a:ext uri="{FF2B5EF4-FFF2-40B4-BE49-F238E27FC236}">
                <a16:creationId xmlns:a16="http://schemas.microsoft.com/office/drawing/2014/main" id="{28EC9B5E-1500-718E-2265-94D8DEB431F9}"/>
              </a:ext>
            </a:extLst>
          </p:cNvPr>
          <p:cNvPicPr>
            <a:picLocks noChangeAspect="1"/>
          </p:cNvPicPr>
          <p:nvPr/>
        </p:nvPicPr>
        <p:blipFill>
          <a:blip r:embed="rId3"/>
          <a:stretch>
            <a:fillRect/>
          </a:stretch>
        </p:blipFill>
        <p:spPr>
          <a:xfrm>
            <a:off x="502330" y="3128212"/>
            <a:ext cx="6447308" cy="2563070"/>
          </a:xfrm>
          <a:prstGeom prst="rect">
            <a:avLst/>
          </a:prstGeom>
        </p:spPr>
      </p:pic>
      <p:pic>
        <p:nvPicPr>
          <p:cNvPr id="9" name="Picture 8">
            <a:extLst>
              <a:ext uri="{FF2B5EF4-FFF2-40B4-BE49-F238E27FC236}">
                <a16:creationId xmlns:a16="http://schemas.microsoft.com/office/drawing/2014/main" id="{37785306-B165-4C8D-93A3-302B958D4569}"/>
              </a:ext>
            </a:extLst>
          </p:cNvPr>
          <p:cNvPicPr>
            <a:picLocks noChangeAspect="1"/>
          </p:cNvPicPr>
          <p:nvPr/>
        </p:nvPicPr>
        <p:blipFill>
          <a:blip r:embed="rId4"/>
          <a:stretch>
            <a:fillRect/>
          </a:stretch>
        </p:blipFill>
        <p:spPr>
          <a:xfrm>
            <a:off x="7328071" y="-36227"/>
            <a:ext cx="2377637" cy="6894227"/>
          </a:xfrm>
          <a:prstGeom prst="rect">
            <a:avLst/>
          </a:prstGeom>
        </p:spPr>
      </p:pic>
    </p:spTree>
    <p:extLst>
      <p:ext uri="{BB962C8B-B14F-4D97-AF65-F5344CB8AC3E}">
        <p14:creationId xmlns:p14="http://schemas.microsoft.com/office/powerpoint/2010/main" val="9991968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120562-4595-C319-1F2B-2253A1CE8F57}"/>
              </a:ext>
            </a:extLst>
          </p:cNvPr>
          <p:cNvSpPr>
            <a:spLocks noGrp="1"/>
          </p:cNvSpPr>
          <p:nvPr>
            <p:ph type="title"/>
          </p:nvPr>
        </p:nvSpPr>
        <p:spPr>
          <a:xfrm>
            <a:off x="5536734" y="609600"/>
            <a:ext cx="3737268" cy="1320800"/>
          </a:xfrm>
        </p:spPr>
        <p:txBody>
          <a:bodyPr>
            <a:normAutofit/>
          </a:bodyPr>
          <a:lstStyle/>
          <a:p>
            <a:pPr algn="ctr"/>
            <a:r>
              <a:rPr lang="en-CA" dirty="0"/>
              <a:t>Part 2A – New Information</a:t>
            </a:r>
          </a:p>
        </p:txBody>
      </p:sp>
      <p:sp>
        <p:nvSpPr>
          <p:cNvPr id="3" name="Content Placeholder 2">
            <a:extLst>
              <a:ext uri="{FF2B5EF4-FFF2-40B4-BE49-F238E27FC236}">
                <a16:creationId xmlns:a16="http://schemas.microsoft.com/office/drawing/2014/main" id="{A7A11BD2-DBD2-971A-4853-04686A3E0429}"/>
              </a:ext>
            </a:extLst>
          </p:cNvPr>
          <p:cNvSpPr>
            <a:spLocks noGrp="1"/>
          </p:cNvSpPr>
          <p:nvPr>
            <p:ph idx="1"/>
          </p:nvPr>
        </p:nvSpPr>
        <p:spPr>
          <a:xfrm>
            <a:off x="5209563" y="2160589"/>
            <a:ext cx="4870102" cy="4288337"/>
          </a:xfrm>
        </p:spPr>
        <p:txBody>
          <a:bodyPr>
            <a:noAutofit/>
          </a:bodyPr>
          <a:lstStyle/>
          <a:p>
            <a:pPr marL="0" indent="0" algn="ctr">
              <a:buNone/>
            </a:pPr>
            <a:r>
              <a:rPr lang="en-CA" sz="3600" dirty="0">
                <a:latin typeface="Cardo"/>
                <a:hlinkClick r:id="rId3"/>
              </a:rPr>
              <a:t>Video</a:t>
            </a:r>
            <a:r>
              <a:rPr lang="en-CA" sz="3600" dirty="0">
                <a:latin typeface="Cardo"/>
              </a:rPr>
              <a:t>:</a:t>
            </a:r>
          </a:p>
          <a:p>
            <a:pPr marL="0" indent="0" algn="ctr">
              <a:buNone/>
            </a:pPr>
            <a:endParaRPr lang="en-CA" sz="2000" dirty="0">
              <a:latin typeface="Cardo"/>
            </a:endParaRPr>
          </a:p>
          <a:p>
            <a:pPr marL="0" indent="0" algn="ctr">
              <a:buNone/>
            </a:pPr>
            <a:r>
              <a:rPr lang="en-US" sz="3600" b="1" dirty="0">
                <a:solidFill>
                  <a:schemeClr val="accent2">
                    <a:lumMod val="75000"/>
                  </a:schemeClr>
                </a:solidFill>
                <a:latin typeface="Cardo"/>
              </a:rPr>
              <a:t>Theological and ethical </a:t>
            </a:r>
            <a:r>
              <a:rPr lang="en-US" sz="3600" dirty="0">
                <a:latin typeface="Cardo"/>
              </a:rPr>
              <a:t>reflection on supporting and integrating loved ones within the wider community</a:t>
            </a:r>
            <a:endParaRPr lang="en-CA" sz="3600" b="1" dirty="0">
              <a:latin typeface="Cardo"/>
            </a:endParaRPr>
          </a:p>
        </p:txBody>
      </p:sp>
      <p:pic>
        <p:nvPicPr>
          <p:cNvPr id="14" name="Picture 13" descr="Person holding hand">
            <a:extLst>
              <a:ext uri="{FF2B5EF4-FFF2-40B4-BE49-F238E27FC236}">
                <a16:creationId xmlns:a16="http://schemas.microsoft.com/office/drawing/2014/main" id="{26454DD0-D2D3-1FE1-0650-F6971B68CA03}"/>
              </a:ext>
            </a:extLst>
          </p:cNvPr>
          <p:cNvPicPr>
            <a:picLocks noChangeAspect="1"/>
          </p:cNvPicPr>
          <p:nvPr/>
        </p:nvPicPr>
        <p:blipFill>
          <a:blip r:embed="rId4">
            <a:extLst>
              <a:ext uri="{28A0092B-C50C-407E-A947-70E740481C1C}">
                <a14:useLocalDpi xmlns:a14="http://schemas.microsoft.com/office/drawing/2010/main" val="0"/>
              </a:ext>
            </a:extLst>
          </a:blip>
          <a:srcRect l="23739" r="23739"/>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15" name="Isosceles Triangle 14">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Tree>
    <p:extLst>
      <p:ext uri="{BB962C8B-B14F-4D97-AF65-F5344CB8AC3E}">
        <p14:creationId xmlns:p14="http://schemas.microsoft.com/office/powerpoint/2010/main" val="38473085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59EB8B-C2C8-8036-FE5D-ECFA8BE6E769}"/>
              </a:ext>
            </a:extLst>
          </p:cNvPr>
          <p:cNvSpPr>
            <a:spLocks noGrp="1"/>
          </p:cNvSpPr>
          <p:nvPr>
            <p:ph type="title"/>
          </p:nvPr>
        </p:nvSpPr>
        <p:spPr>
          <a:xfrm>
            <a:off x="2849562" y="609600"/>
            <a:ext cx="6424440" cy="689811"/>
          </a:xfrm>
        </p:spPr>
        <p:txBody>
          <a:bodyPr>
            <a:normAutofit fontScale="90000"/>
          </a:bodyPr>
          <a:lstStyle/>
          <a:p>
            <a:pPr algn="ctr"/>
            <a:r>
              <a:rPr lang="en-CA" dirty="0">
                <a:latin typeface="Cardo"/>
              </a:rPr>
              <a:t>Reflection</a:t>
            </a:r>
            <a:br>
              <a:rPr lang="en-CA" dirty="0">
                <a:latin typeface="Cardo"/>
              </a:rPr>
            </a:br>
            <a:endParaRPr lang="en-CA" dirty="0"/>
          </a:p>
        </p:txBody>
      </p:sp>
      <p:pic>
        <p:nvPicPr>
          <p:cNvPr id="17" name="Picture 16" descr="Sunset by the beach">
            <a:extLst>
              <a:ext uri="{FF2B5EF4-FFF2-40B4-BE49-F238E27FC236}">
                <a16:creationId xmlns:a16="http://schemas.microsoft.com/office/drawing/2014/main" id="{45FFE833-450E-3B55-BCD4-518DF38BA883}"/>
              </a:ext>
            </a:extLst>
          </p:cNvPr>
          <p:cNvPicPr>
            <a:picLocks noChangeAspect="1"/>
          </p:cNvPicPr>
          <p:nvPr/>
        </p:nvPicPr>
        <p:blipFill>
          <a:blip r:embed="rId3">
            <a:extLst>
              <a:ext uri="{28A0092B-C50C-407E-A947-70E740481C1C}">
                <a14:useLocalDpi xmlns:a14="http://schemas.microsoft.com/office/drawing/2010/main" val="0"/>
              </a:ext>
            </a:extLst>
          </a:blip>
          <a:srcRect l="36730" r="36730"/>
          <a:stretch/>
        </p:blipFill>
        <p:spPr>
          <a:xfrm>
            <a:off x="20" y="10"/>
            <a:ext cx="2734036" cy="6867719"/>
          </a:xfrm>
          <a:custGeom>
            <a:avLst/>
            <a:gdLst/>
            <a:ahLst/>
            <a:cxnLst/>
            <a:rect l="l" t="t" r="r" b="b"/>
            <a:pathLst>
              <a:path w="2734056" h="6858000">
                <a:moveTo>
                  <a:pt x="0" y="0"/>
                </a:moveTo>
                <a:lnTo>
                  <a:pt x="1674254" y="0"/>
                </a:lnTo>
                <a:lnTo>
                  <a:pt x="2734056" y="6850199"/>
                </a:lnTo>
                <a:lnTo>
                  <a:pt x="2734056" y="6858000"/>
                </a:lnTo>
                <a:lnTo>
                  <a:pt x="461457" y="6858000"/>
                </a:lnTo>
                <a:lnTo>
                  <a:pt x="0" y="4134118"/>
                </a:lnTo>
                <a:close/>
              </a:path>
            </a:pathLst>
          </a:custGeom>
        </p:spPr>
      </p:pic>
      <p:sp>
        <p:nvSpPr>
          <p:cNvPr id="14" name="Isosceles Triangle 13">
            <a:extLst>
              <a:ext uri="{FF2B5EF4-FFF2-40B4-BE49-F238E27FC236}">
                <a16:creationId xmlns:a16="http://schemas.microsoft.com/office/drawing/2014/main" id="{EB6743CF-E74B-4A3C-A785-599069DB89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13201"/>
            <a:ext cx="476655" cy="2844800"/>
          </a:xfrm>
          <a:prstGeom prst="triangle">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18" name="Content Placeholder 2">
            <a:extLst>
              <a:ext uri="{FF2B5EF4-FFF2-40B4-BE49-F238E27FC236}">
                <a16:creationId xmlns:a16="http://schemas.microsoft.com/office/drawing/2014/main" id="{1B60A399-6596-218E-0A02-6EA88FAB8B34}"/>
              </a:ext>
            </a:extLst>
          </p:cNvPr>
          <p:cNvSpPr>
            <a:spLocks noGrp="1"/>
          </p:cNvSpPr>
          <p:nvPr>
            <p:ph idx="1"/>
          </p:nvPr>
        </p:nvSpPr>
        <p:spPr>
          <a:xfrm>
            <a:off x="2550695" y="1660358"/>
            <a:ext cx="7531767" cy="4957010"/>
          </a:xfrm>
        </p:spPr>
        <p:txBody>
          <a:bodyPr>
            <a:noAutofit/>
          </a:bodyPr>
          <a:lstStyle/>
          <a:p>
            <a:pPr marL="0" indent="0">
              <a:buNone/>
            </a:pPr>
            <a:r>
              <a:rPr lang="en-US" sz="2400" dirty="0">
                <a:latin typeface="Cardo"/>
              </a:rPr>
              <a:t>Guiding questions: </a:t>
            </a:r>
          </a:p>
          <a:p>
            <a:pPr>
              <a:buAutoNum type="arabicPeriod"/>
            </a:pPr>
            <a:r>
              <a:rPr lang="en-US" sz="2400" dirty="0">
                <a:latin typeface="Cardo"/>
              </a:rPr>
              <a:t>How would you describe what it means to be a member of the Body of Christ? </a:t>
            </a:r>
          </a:p>
          <a:p>
            <a:pPr>
              <a:buAutoNum type="arabicPeriod"/>
            </a:pPr>
            <a:r>
              <a:rPr lang="en-US" sz="2400" dirty="0">
                <a:latin typeface="Cardo"/>
              </a:rPr>
              <a:t>As an active part of the Body of Christ, how can you concretely help when there are people who require assistance? (ex. Gifts, charisms, expertise, time) </a:t>
            </a:r>
          </a:p>
          <a:p>
            <a:pPr>
              <a:buAutoNum type="arabicPeriod"/>
            </a:pPr>
            <a:r>
              <a:rPr lang="en-US" sz="2400" dirty="0">
                <a:latin typeface="Cardo"/>
              </a:rPr>
              <a:t>What are some ways, big or small, that your parish community already reaches out to the sick and passing on to eternal life? </a:t>
            </a:r>
          </a:p>
          <a:p>
            <a:pPr>
              <a:buAutoNum type="arabicPeriod"/>
            </a:pPr>
            <a:r>
              <a:rPr lang="en-US" sz="2400" dirty="0">
                <a:latin typeface="Cardo"/>
              </a:rPr>
              <a:t>How can you work with others in your parish community to reach out in new ways to support the sick and those passing on to eternal life?</a:t>
            </a:r>
          </a:p>
          <a:p>
            <a:pPr marL="0" indent="0" algn="ctr">
              <a:buNone/>
            </a:pPr>
            <a:r>
              <a:rPr lang="en-US" sz="2400" dirty="0">
                <a:solidFill>
                  <a:schemeClr val="accent2">
                    <a:lumMod val="50000"/>
                  </a:schemeClr>
                </a:solidFill>
                <a:latin typeface="Cardo"/>
              </a:rPr>
              <a:t>personal – small group – large group</a:t>
            </a:r>
            <a:endParaRPr lang="en-CA" sz="2400" dirty="0">
              <a:solidFill>
                <a:schemeClr val="accent2">
                  <a:lumMod val="50000"/>
                </a:schemeClr>
              </a:solidFill>
              <a:latin typeface="Cardo"/>
            </a:endParaRPr>
          </a:p>
        </p:txBody>
      </p:sp>
    </p:spTree>
    <p:extLst>
      <p:ext uri="{BB962C8B-B14F-4D97-AF65-F5344CB8AC3E}">
        <p14:creationId xmlns:p14="http://schemas.microsoft.com/office/powerpoint/2010/main" val="21550156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27A945-85AD-B4B0-1A5D-88A7B492B8BB}"/>
              </a:ext>
            </a:extLst>
          </p:cNvPr>
          <p:cNvSpPr>
            <a:spLocks noGrp="1"/>
          </p:cNvSpPr>
          <p:nvPr>
            <p:ph type="title"/>
          </p:nvPr>
        </p:nvSpPr>
        <p:spPr/>
        <p:txBody>
          <a:bodyPr/>
          <a:lstStyle/>
          <a:p>
            <a:pPr algn="ctr"/>
            <a:r>
              <a:rPr lang="en-CA"/>
              <a:t>Break</a:t>
            </a:r>
            <a:endParaRPr lang="en-CA" dirty="0"/>
          </a:p>
        </p:txBody>
      </p:sp>
      <p:pic>
        <p:nvPicPr>
          <p:cNvPr id="5" name="Content Placeholder 4" descr="Blue and grey mugs with steam coming out">
            <a:extLst>
              <a:ext uri="{FF2B5EF4-FFF2-40B4-BE49-F238E27FC236}">
                <a16:creationId xmlns:a16="http://schemas.microsoft.com/office/drawing/2014/main" id="{E6BFF6E1-5B4C-FE9E-B7BF-FE87532C845E}"/>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754593" y="1550104"/>
            <a:ext cx="7049165" cy="4698296"/>
          </a:xfrm>
        </p:spPr>
      </p:pic>
    </p:spTree>
    <p:extLst>
      <p:ext uri="{BB962C8B-B14F-4D97-AF65-F5344CB8AC3E}">
        <p14:creationId xmlns:p14="http://schemas.microsoft.com/office/powerpoint/2010/main" val="9498320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Stethoscope and clipboard on a table">
            <a:extLst>
              <a:ext uri="{FF2B5EF4-FFF2-40B4-BE49-F238E27FC236}">
                <a16:creationId xmlns:a16="http://schemas.microsoft.com/office/drawing/2014/main" id="{F35D13FA-C299-F700-45B3-7D21F395BF7D}"/>
              </a:ext>
            </a:extLst>
          </p:cNvPr>
          <p:cNvPicPr>
            <a:picLocks noChangeAspect="1"/>
          </p:cNvPicPr>
          <p:nvPr/>
        </p:nvPicPr>
        <p:blipFill rotWithShape="1">
          <a:blip r:embed="rId3">
            <a:extLst>
              <a:ext uri="{28A0092B-C50C-407E-A947-70E740481C1C}">
                <a14:useLocalDpi xmlns:a14="http://schemas.microsoft.com/office/drawing/2010/main" val="0"/>
              </a:ext>
            </a:extLst>
          </a:blip>
          <a:srcRect l="11446" r="11445" b="-2"/>
          <a:stretch/>
        </p:blipFill>
        <p:spPr>
          <a:xfrm>
            <a:off x="4269854" y="-1"/>
            <a:ext cx="7922146" cy="6858001"/>
          </a:xfrm>
          <a:custGeom>
            <a:avLst/>
            <a:gdLst/>
            <a:ahLst/>
            <a:cxnLst/>
            <a:rect l="l" t="t" r="r" b="b"/>
            <a:pathLst>
              <a:path w="7922146" h="6858001">
                <a:moveTo>
                  <a:pt x="379987" y="0"/>
                </a:moveTo>
                <a:lnTo>
                  <a:pt x="5304971" y="0"/>
                </a:lnTo>
                <a:lnTo>
                  <a:pt x="7065281" y="0"/>
                </a:lnTo>
                <a:lnTo>
                  <a:pt x="7397540" y="0"/>
                </a:lnTo>
                <a:lnTo>
                  <a:pt x="7397540" y="1"/>
                </a:lnTo>
                <a:lnTo>
                  <a:pt x="7922146" y="1"/>
                </a:lnTo>
                <a:lnTo>
                  <a:pt x="7922146" y="6858001"/>
                </a:lnTo>
                <a:lnTo>
                  <a:pt x="7065281" y="6858001"/>
                </a:lnTo>
                <a:lnTo>
                  <a:pt x="7065281" y="6858000"/>
                </a:lnTo>
                <a:lnTo>
                  <a:pt x="5932989" y="6858000"/>
                </a:lnTo>
                <a:lnTo>
                  <a:pt x="5932989" y="6858001"/>
                </a:lnTo>
                <a:lnTo>
                  <a:pt x="27809" y="6858001"/>
                </a:lnTo>
                <a:lnTo>
                  <a:pt x="1803228" y="4521201"/>
                </a:lnTo>
                <a:close/>
                <a:moveTo>
                  <a:pt x="0" y="0"/>
                </a:moveTo>
                <a:lnTo>
                  <a:pt x="379987" y="0"/>
                </a:lnTo>
                <a:lnTo>
                  <a:pt x="0" y="407"/>
                </a:lnTo>
                <a:close/>
              </a:path>
            </a:pathLst>
          </a:custGeom>
        </p:spPr>
      </p:pic>
      <p:sp>
        <p:nvSpPr>
          <p:cNvPr id="2" name="Title 1">
            <a:extLst>
              <a:ext uri="{FF2B5EF4-FFF2-40B4-BE49-F238E27FC236}">
                <a16:creationId xmlns:a16="http://schemas.microsoft.com/office/drawing/2014/main" id="{68120562-4595-C319-1F2B-2253A1CE8F57}"/>
              </a:ext>
            </a:extLst>
          </p:cNvPr>
          <p:cNvSpPr>
            <a:spLocks noGrp="1"/>
          </p:cNvSpPr>
          <p:nvPr>
            <p:ph type="title"/>
          </p:nvPr>
        </p:nvSpPr>
        <p:spPr>
          <a:xfrm>
            <a:off x="677333" y="609600"/>
            <a:ext cx="3851123" cy="1320800"/>
          </a:xfrm>
        </p:spPr>
        <p:txBody>
          <a:bodyPr>
            <a:normAutofit/>
          </a:bodyPr>
          <a:lstStyle/>
          <a:p>
            <a:pPr algn="ctr"/>
            <a:r>
              <a:rPr lang="en-CA" dirty="0"/>
              <a:t>Part 2B – New Information</a:t>
            </a:r>
          </a:p>
        </p:txBody>
      </p:sp>
      <p:sp>
        <p:nvSpPr>
          <p:cNvPr id="3" name="Content Placeholder 2">
            <a:extLst>
              <a:ext uri="{FF2B5EF4-FFF2-40B4-BE49-F238E27FC236}">
                <a16:creationId xmlns:a16="http://schemas.microsoft.com/office/drawing/2014/main" id="{A7A11BD2-DBD2-971A-4853-04686A3E0429}"/>
              </a:ext>
            </a:extLst>
          </p:cNvPr>
          <p:cNvSpPr>
            <a:spLocks noGrp="1"/>
          </p:cNvSpPr>
          <p:nvPr>
            <p:ph idx="1"/>
          </p:nvPr>
        </p:nvSpPr>
        <p:spPr>
          <a:xfrm>
            <a:off x="312821" y="2160589"/>
            <a:ext cx="5128071" cy="3880773"/>
          </a:xfrm>
        </p:spPr>
        <p:txBody>
          <a:bodyPr>
            <a:noAutofit/>
          </a:bodyPr>
          <a:lstStyle/>
          <a:p>
            <a:pPr marL="0" indent="0" algn="ctr">
              <a:buNone/>
            </a:pPr>
            <a:r>
              <a:rPr lang="en-CA" sz="4000" dirty="0">
                <a:latin typeface="Cardo"/>
                <a:hlinkClick r:id="rId4"/>
              </a:rPr>
              <a:t>Video</a:t>
            </a:r>
            <a:r>
              <a:rPr lang="en-CA" sz="4000" dirty="0">
                <a:latin typeface="Cardo"/>
              </a:rPr>
              <a:t>:</a:t>
            </a:r>
          </a:p>
          <a:p>
            <a:pPr marL="0" indent="0" algn="ctr">
              <a:buNone/>
            </a:pPr>
            <a:endParaRPr lang="en-CA" sz="1400" dirty="0">
              <a:latin typeface="Cardo"/>
            </a:endParaRPr>
          </a:p>
          <a:p>
            <a:pPr marL="0" indent="0" algn="ctr">
              <a:buNone/>
            </a:pPr>
            <a:r>
              <a:rPr lang="en-US" sz="4000" b="1" dirty="0">
                <a:solidFill>
                  <a:schemeClr val="accent2">
                    <a:lumMod val="75000"/>
                  </a:schemeClr>
                </a:solidFill>
                <a:latin typeface="Cardo"/>
              </a:rPr>
              <a:t>Medical perspective </a:t>
            </a:r>
            <a:r>
              <a:rPr lang="en-US" sz="4000" dirty="0">
                <a:latin typeface="Cardo"/>
              </a:rPr>
              <a:t>on supporting and integrating loved ones within the wider community</a:t>
            </a:r>
            <a:endParaRPr lang="en-CA" sz="4000" dirty="0">
              <a:latin typeface="Cardo"/>
            </a:endParaRPr>
          </a:p>
        </p:txBody>
      </p:sp>
      <p:cxnSp>
        <p:nvCxnSpPr>
          <p:cNvPr id="9" name="Straight Connector 8">
            <a:extLst>
              <a:ext uri="{FF2B5EF4-FFF2-40B4-BE49-F238E27FC236}">
                <a16:creationId xmlns:a16="http://schemas.microsoft.com/office/drawing/2014/main" id="{64FA5DFF-7FE6-4855-84E6-DFA78EE978B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2AFD8CBA-54A3-4363-991B-B9C631BBFA7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3F088236-D655-4F88-B238-E167623580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15" name="Rectangle 25">
            <a:extLst>
              <a:ext uri="{FF2B5EF4-FFF2-40B4-BE49-F238E27FC236}">
                <a16:creationId xmlns:a16="http://schemas.microsoft.com/office/drawing/2014/main" id="{3DAC0C92-199E-475C-9390-119A9B027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17" name="Isosceles Triangle 24">
            <a:extLst>
              <a:ext uri="{FF2B5EF4-FFF2-40B4-BE49-F238E27FC236}">
                <a16:creationId xmlns:a16="http://schemas.microsoft.com/office/drawing/2014/main" id="{C4CFB339-0ED8-4FE2-9EF1-6D1375B849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19" name="Rectangle 27">
            <a:extLst>
              <a:ext uri="{FF2B5EF4-FFF2-40B4-BE49-F238E27FC236}">
                <a16:creationId xmlns:a16="http://schemas.microsoft.com/office/drawing/2014/main" id="{31896C80-2069-4431-9C19-83B9137344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47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21" name="Rectangle 28">
            <a:extLst>
              <a:ext uri="{FF2B5EF4-FFF2-40B4-BE49-F238E27FC236}">
                <a16:creationId xmlns:a16="http://schemas.microsoft.com/office/drawing/2014/main" id="{BF120A21-0841-4823-B0C4-28AEBCEF9B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23" name="Rectangle 29">
            <a:extLst>
              <a:ext uri="{FF2B5EF4-FFF2-40B4-BE49-F238E27FC236}">
                <a16:creationId xmlns:a16="http://schemas.microsoft.com/office/drawing/2014/main" id="{DBB05BAE-BBD3-4289-899F-A6851503C6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25" name="Isosceles Triangle 29">
            <a:extLst>
              <a:ext uri="{FF2B5EF4-FFF2-40B4-BE49-F238E27FC236}">
                <a16:creationId xmlns:a16="http://schemas.microsoft.com/office/drawing/2014/main" id="{9874D11C-36F5-4BBE-A490-019A54E953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Tree>
    <p:extLst>
      <p:ext uri="{BB962C8B-B14F-4D97-AF65-F5344CB8AC3E}">
        <p14:creationId xmlns:p14="http://schemas.microsoft.com/office/powerpoint/2010/main" val="22931315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59EB8B-C2C8-8036-FE5D-ECFA8BE6E769}"/>
              </a:ext>
            </a:extLst>
          </p:cNvPr>
          <p:cNvSpPr>
            <a:spLocks noGrp="1"/>
          </p:cNvSpPr>
          <p:nvPr>
            <p:ph type="title"/>
          </p:nvPr>
        </p:nvSpPr>
        <p:spPr>
          <a:xfrm>
            <a:off x="2849562" y="609600"/>
            <a:ext cx="6424440" cy="1320800"/>
          </a:xfrm>
        </p:spPr>
        <p:txBody>
          <a:bodyPr>
            <a:normAutofit/>
          </a:bodyPr>
          <a:lstStyle/>
          <a:p>
            <a:pPr algn="ctr"/>
            <a:r>
              <a:rPr lang="en-CA" dirty="0">
                <a:latin typeface="Cardo"/>
              </a:rPr>
              <a:t>Reflection</a:t>
            </a:r>
            <a:br>
              <a:rPr lang="en-CA" dirty="0">
                <a:latin typeface="Cardo"/>
              </a:rPr>
            </a:br>
            <a:endParaRPr lang="en-CA" dirty="0"/>
          </a:p>
        </p:txBody>
      </p:sp>
      <p:pic>
        <p:nvPicPr>
          <p:cNvPr id="5" name="Picture 4" descr="Binoculars reflecting a sunset and laying on table by the sea">
            <a:extLst>
              <a:ext uri="{FF2B5EF4-FFF2-40B4-BE49-F238E27FC236}">
                <a16:creationId xmlns:a16="http://schemas.microsoft.com/office/drawing/2014/main" id="{086A8982-0F7F-4284-707F-CE26EADC66CF}"/>
              </a:ext>
            </a:extLst>
          </p:cNvPr>
          <p:cNvPicPr>
            <a:picLocks noChangeAspect="1"/>
          </p:cNvPicPr>
          <p:nvPr/>
        </p:nvPicPr>
        <p:blipFill rotWithShape="1">
          <a:blip r:embed="rId3">
            <a:extLst>
              <a:ext uri="{28A0092B-C50C-407E-A947-70E740481C1C}">
                <a14:useLocalDpi xmlns:a14="http://schemas.microsoft.com/office/drawing/2010/main" val="0"/>
              </a:ext>
            </a:extLst>
          </a:blip>
          <a:srcRect l="49527" t="142" r="23937" b="-1"/>
          <a:stretch/>
        </p:blipFill>
        <p:spPr>
          <a:xfrm>
            <a:off x="20" y="10"/>
            <a:ext cx="2734036" cy="6867719"/>
          </a:xfrm>
          <a:custGeom>
            <a:avLst/>
            <a:gdLst/>
            <a:ahLst/>
            <a:cxnLst/>
            <a:rect l="l" t="t" r="r" b="b"/>
            <a:pathLst>
              <a:path w="2734056" h="6858000">
                <a:moveTo>
                  <a:pt x="0" y="0"/>
                </a:moveTo>
                <a:lnTo>
                  <a:pt x="1674254" y="0"/>
                </a:lnTo>
                <a:lnTo>
                  <a:pt x="2734056" y="6850199"/>
                </a:lnTo>
                <a:lnTo>
                  <a:pt x="2734056" y="6858000"/>
                </a:lnTo>
                <a:lnTo>
                  <a:pt x="461457" y="6858000"/>
                </a:lnTo>
                <a:lnTo>
                  <a:pt x="0" y="4134118"/>
                </a:lnTo>
                <a:close/>
              </a:path>
            </a:pathLst>
          </a:custGeom>
        </p:spPr>
      </p:pic>
      <p:sp>
        <p:nvSpPr>
          <p:cNvPr id="19" name="Isosceles Triangle 18">
            <a:extLst>
              <a:ext uri="{FF2B5EF4-FFF2-40B4-BE49-F238E27FC236}">
                <a16:creationId xmlns:a16="http://schemas.microsoft.com/office/drawing/2014/main" id="{EB6743CF-E74B-4A3C-A785-599069DB89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13201"/>
            <a:ext cx="476655" cy="2844800"/>
          </a:xfrm>
          <a:prstGeom prst="triangle">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3" name="Content Placeholder 2">
            <a:extLst>
              <a:ext uri="{FF2B5EF4-FFF2-40B4-BE49-F238E27FC236}">
                <a16:creationId xmlns:a16="http://schemas.microsoft.com/office/drawing/2014/main" id="{1B60A399-6596-218E-0A02-6EA88FAB8B34}"/>
              </a:ext>
            </a:extLst>
          </p:cNvPr>
          <p:cNvSpPr>
            <a:spLocks noGrp="1"/>
          </p:cNvSpPr>
          <p:nvPr>
            <p:ph idx="1"/>
          </p:nvPr>
        </p:nvSpPr>
        <p:spPr>
          <a:xfrm>
            <a:off x="2526633" y="1515979"/>
            <a:ext cx="7676146" cy="5005137"/>
          </a:xfrm>
        </p:spPr>
        <p:txBody>
          <a:bodyPr>
            <a:noAutofit/>
          </a:bodyPr>
          <a:lstStyle/>
          <a:p>
            <a:pPr marL="0" indent="0">
              <a:lnSpc>
                <a:spcPct val="90000"/>
              </a:lnSpc>
              <a:buNone/>
            </a:pPr>
            <a:r>
              <a:rPr lang="en-US" sz="2800" dirty="0">
                <a:latin typeface="Cardo"/>
              </a:rPr>
              <a:t>Guiding questions: </a:t>
            </a:r>
          </a:p>
          <a:p>
            <a:pPr>
              <a:lnSpc>
                <a:spcPct val="90000"/>
              </a:lnSpc>
              <a:buAutoNum type="arabicPeriod"/>
            </a:pPr>
            <a:r>
              <a:rPr lang="en-US" sz="2800" dirty="0">
                <a:latin typeface="Cardo"/>
              </a:rPr>
              <a:t>How can journeying with someone who is dying and passing on to eternal life bring joy and fulfillment to both that person and you? </a:t>
            </a:r>
          </a:p>
          <a:p>
            <a:pPr>
              <a:lnSpc>
                <a:spcPct val="90000"/>
              </a:lnSpc>
              <a:buAutoNum type="arabicPeriod"/>
            </a:pPr>
            <a:r>
              <a:rPr lang="en-US" sz="2800" dirty="0">
                <a:latin typeface="Cardo"/>
              </a:rPr>
              <a:t>How can you support those who are experiencing grief after the death of a loved one? What resources might you seek to assist you and the bereaved through their grief? </a:t>
            </a:r>
          </a:p>
          <a:p>
            <a:pPr>
              <a:lnSpc>
                <a:spcPct val="90000"/>
              </a:lnSpc>
              <a:buAutoNum type="arabicPeriod"/>
            </a:pPr>
            <a:r>
              <a:rPr lang="en-US" sz="2800" dirty="0">
                <a:latin typeface="Cardo"/>
              </a:rPr>
              <a:t>How can you become a champion for palliative care in your local community, parish and family?</a:t>
            </a:r>
          </a:p>
          <a:p>
            <a:pPr marL="0" indent="0" algn="ctr">
              <a:lnSpc>
                <a:spcPct val="90000"/>
              </a:lnSpc>
              <a:buNone/>
            </a:pPr>
            <a:r>
              <a:rPr lang="en-US" sz="2800" dirty="0">
                <a:solidFill>
                  <a:schemeClr val="accent2">
                    <a:lumMod val="50000"/>
                  </a:schemeClr>
                </a:solidFill>
                <a:latin typeface="Cardo"/>
              </a:rPr>
              <a:t>personal – small group – large group</a:t>
            </a:r>
            <a:endParaRPr lang="en-CA" sz="2800" dirty="0">
              <a:solidFill>
                <a:schemeClr val="accent2">
                  <a:lumMod val="50000"/>
                </a:schemeClr>
              </a:solidFill>
              <a:latin typeface="Cardo"/>
            </a:endParaRPr>
          </a:p>
        </p:txBody>
      </p:sp>
    </p:spTree>
    <p:extLst>
      <p:ext uri="{BB962C8B-B14F-4D97-AF65-F5344CB8AC3E}">
        <p14:creationId xmlns:p14="http://schemas.microsoft.com/office/powerpoint/2010/main" val="37012356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27A945-85AD-B4B0-1A5D-88A7B492B8BB}"/>
              </a:ext>
            </a:extLst>
          </p:cNvPr>
          <p:cNvSpPr>
            <a:spLocks noGrp="1"/>
          </p:cNvSpPr>
          <p:nvPr>
            <p:ph type="title"/>
          </p:nvPr>
        </p:nvSpPr>
        <p:spPr/>
        <p:txBody>
          <a:bodyPr/>
          <a:lstStyle/>
          <a:p>
            <a:pPr algn="ctr"/>
            <a:r>
              <a:rPr lang="en-CA"/>
              <a:t>Break</a:t>
            </a:r>
            <a:endParaRPr lang="en-CA" dirty="0"/>
          </a:p>
        </p:txBody>
      </p:sp>
      <p:pic>
        <p:nvPicPr>
          <p:cNvPr id="5" name="Content Placeholder 4" descr="Two mugs and cookies">
            <a:extLst>
              <a:ext uri="{FF2B5EF4-FFF2-40B4-BE49-F238E27FC236}">
                <a16:creationId xmlns:a16="http://schemas.microsoft.com/office/drawing/2014/main" id="{E6BFF6E1-5B4C-FE9E-B7BF-FE87532C845E}"/>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754593" y="1550104"/>
            <a:ext cx="7049165" cy="4698296"/>
          </a:xfrm>
        </p:spPr>
      </p:pic>
    </p:spTree>
    <p:extLst>
      <p:ext uri="{BB962C8B-B14F-4D97-AF65-F5344CB8AC3E}">
        <p14:creationId xmlns:p14="http://schemas.microsoft.com/office/powerpoint/2010/main" val="1568431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120562-4595-C319-1F2B-2253A1CE8F57}"/>
              </a:ext>
            </a:extLst>
          </p:cNvPr>
          <p:cNvSpPr>
            <a:spLocks noGrp="1"/>
          </p:cNvSpPr>
          <p:nvPr>
            <p:ph type="title"/>
          </p:nvPr>
        </p:nvSpPr>
        <p:spPr>
          <a:xfrm>
            <a:off x="5536734" y="609600"/>
            <a:ext cx="3737268" cy="1320800"/>
          </a:xfrm>
        </p:spPr>
        <p:txBody>
          <a:bodyPr>
            <a:normAutofit/>
          </a:bodyPr>
          <a:lstStyle/>
          <a:p>
            <a:pPr algn="ctr"/>
            <a:r>
              <a:rPr lang="en-CA" dirty="0"/>
              <a:t>Part 2C – New Information</a:t>
            </a:r>
          </a:p>
        </p:txBody>
      </p:sp>
      <p:sp>
        <p:nvSpPr>
          <p:cNvPr id="3" name="Content Placeholder 2">
            <a:extLst>
              <a:ext uri="{FF2B5EF4-FFF2-40B4-BE49-F238E27FC236}">
                <a16:creationId xmlns:a16="http://schemas.microsoft.com/office/drawing/2014/main" id="{A7A11BD2-DBD2-971A-4853-04686A3E0429}"/>
              </a:ext>
            </a:extLst>
          </p:cNvPr>
          <p:cNvSpPr>
            <a:spLocks noGrp="1"/>
          </p:cNvSpPr>
          <p:nvPr>
            <p:ph idx="1"/>
          </p:nvPr>
        </p:nvSpPr>
        <p:spPr>
          <a:xfrm>
            <a:off x="5209563" y="2160589"/>
            <a:ext cx="4870102" cy="4288337"/>
          </a:xfrm>
        </p:spPr>
        <p:txBody>
          <a:bodyPr>
            <a:noAutofit/>
          </a:bodyPr>
          <a:lstStyle/>
          <a:p>
            <a:pPr marL="0" indent="0" algn="ctr">
              <a:buNone/>
            </a:pPr>
            <a:r>
              <a:rPr lang="en-CA" sz="3600" dirty="0">
                <a:latin typeface="Cardo"/>
                <a:hlinkClick r:id="rId3"/>
              </a:rPr>
              <a:t>Video</a:t>
            </a:r>
            <a:r>
              <a:rPr lang="en-CA" sz="3600" dirty="0">
                <a:latin typeface="Cardo"/>
              </a:rPr>
              <a:t>:</a:t>
            </a:r>
          </a:p>
          <a:p>
            <a:pPr marL="0" indent="0" algn="ctr">
              <a:buNone/>
            </a:pPr>
            <a:endParaRPr lang="en-CA" sz="1600" dirty="0">
              <a:latin typeface="Cardo"/>
            </a:endParaRPr>
          </a:p>
          <a:p>
            <a:pPr marL="0" indent="0" algn="ctr">
              <a:buNone/>
            </a:pPr>
            <a:r>
              <a:rPr lang="en-US" sz="3600" b="1" dirty="0">
                <a:solidFill>
                  <a:schemeClr val="accent2">
                    <a:lumMod val="75000"/>
                  </a:schemeClr>
                </a:solidFill>
                <a:latin typeface="Cardo"/>
              </a:rPr>
              <a:t>Community perspective </a:t>
            </a:r>
            <a:r>
              <a:rPr lang="en-US" sz="3600" dirty="0">
                <a:latin typeface="Cardo"/>
              </a:rPr>
              <a:t>on supporting and integrating loved ones within the wider community </a:t>
            </a:r>
            <a:endParaRPr lang="en-CA" sz="3600" b="1" dirty="0">
              <a:latin typeface="Cardo"/>
            </a:endParaRPr>
          </a:p>
        </p:txBody>
      </p:sp>
      <p:pic>
        <p:nvPicPr>
          <p:cNvPr id="14" name="Picture 13" descr="Sea of hands in the middle">
            <a:extLst>
              <a:ext uri="{FF2B5EF4-FFF2-40B4-BE49-F238E27FC236}">
                <a16:creationId xmlns:a16="http://schemas.microsoft.com/office/drawing/2014/main" id="{26454DD0-D2D3-1FE1-0650-F6971B68CA03}"/>
              </a:ext>
            </a:extLst>
          </p:cNvPr>
          <p:cNvPicPr>
            <a:picLocks noChangeAspect="1"/>
          </p:cNvPicPr>
          <p:nvPr/>
        </p:nvPicPr>
        <p:blipFill>
          <a:blip r:embed="rId4">
            <a:extLst>
              <a:ext uri="{28A0092B-C50C-407E-A947-70E740481C1C}">
                <a14:useLocalDpi xmlns:a14="http://schemas.microsoft.com/office/drawing/2010/main" val="0"/>
              </a:ext>
            </a:extLst>
          </a:blip>
          <a:srcRect l="23784" r="23784"/>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Tree>
    <p:extLst>
      <p:ext uri="{BB962C8B-B14F-4D97-AF65-F5344CB8AC3E}">
        <p14:creationId xmlns:p14="http://schemas.microsoft.com/office/powerpoint/2010/main" val="14834360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59EB8B-C2C8-8036-FE5D-ECFA8BE6E769}"/>
              </a:ext>
            </a:extLst>
          </p:cNvPr>
          <p:cNvSpPr>
            <a:spLocks noGrp="1"/>
          </p:cNvSpPr>
          <p:nvPr>
            <p:ph type="title"/>
          </p:nvPr>
        </p:nvSpPr>
        <p:spPr>
          <a:xfrm>
            <a:off x="2849562" y="609600"/>
            <a:ext cx="6424440" cy="1320800"/>
          </a:xfrm>
        </p:spPr>
        <p:txBody>
          <a:bodyPr>
            <a:normAutofit/>
          </a:bodyPr>
          <a:lstStyle/>
          <a:p>
            <a:pPr algn="ctr"/>
            <a:r>
              <a:rPr lang="en-CA" dirty="0">
                <a:latin typeface="Cardo"/>
              </a:rPr>
              <a:t>Reflection</a:t>
            </a:r>
            <a:br>
              <a:rPr lang="en-CA" dirty="0">
                <a:latin typeface="Cardo"/>
              </a:rPr>
            </a:br>
            <a:endParaRPr lang="en-CA" dirty="0"/>
          </a:p>
        </p:txBody>
      </p:sp>
      <p:pic>
        <p:nvPicPr>
          <p:cNvPr id="5" name="Picture 4" descr="Chairs on a patio on side of lake">
            <a:extLst>
              <a:ext uri="{FF2B5EF4-FFF2-40B4-BE49-F238E27FC236}">
                <a16:creationId xmlns:a16="http://schemas.microsoft.com/office/drawing/2014/main" id="{086A8982-0F7F-4284-707F-CE26EADC66CF}"/>
              </a:ext>
            </a:extLst>
          </p:cNvPr>
          <p:cNvPicPr>
            <a:picLocks noChangeAspect="1"/>
          </p:cNvPicPr>
          <p:nvPr/>
        </p:nvPicPr>
        <p:blipFill>
          <a:blip r:embed="rId3">
            <a:extLst>
              <a:ext uri="{28A0092B-C50C-407E-A947-70E740481C1C}">
                <a14:useLocalDpi xmlns:a14="http://schemas.microsoft.com/office/drawing/2010/main" val="0"/>
              </a:ext>
            </a:extLst>
          </a:blip>
          <a:srcRect l="36753" r="36753"/>
          <a:stretch/>
        </p:blipFill>
        <p:spPr>
          <a:xfrm>
            <a:off x="20" y="10"/>
            <a:ext cx="2734036" cy="6867719"/>
          </a:xfrm>
          <a:custGeom>
            <a:avLst/>
            <a:gdLst/>
            <a:ahLst/>
            <a:cxnLst/>
            <a:rect l="l" t="t" r="r" b="b"/>
            <a:pathLst>
              <a:path w="2734056" h="6858000">
                <a:moveTo>
                  <a:pt x="0" y="0"/>
                </a:moveTo>
                <a:lnTo>
                  <a:pt x="1674254" y="0"/>
                </a:lnTo>
                <a:lnTo>
                  <a:pt x="2734056" y="6850199"/>
                </a:lnTo>
                <a:lnTo>
                  <a:pt x="2734056" y="6858000"/>
                </a:lnTo>
                <a:lnTo>
                  <a:pt x="461457" y="6858000"/>
                </a:lnTo>
                <a:lnTo>
                  <a:pt x="0" y="4134118"/>
                </a:lnTo>
                <a:close/>
              </a:path>
            </a:pathLst>
          </a:custGeom>
        </p:spPr>
      </p:pic>
      <p:sp>
        <p:nvSpPr>
          <p:cNvPr id="3" name="Content Placeholder 2">
            <a:extLst>
              <a:ext uri="{FF2B5EF4-FFF2-40B4-BE49-F238E27FC236}">
                <a16:creationId xmlns:a16="http://schemas.microsoft.com/office/drawing/2014/main" id="{1B60A399-6596-218E-0A02-6EA88FAB8B34}"/>
              </a:ext>
            </a:extLst>
          </p:cNvPr>
          <p:cNvSpPr>
            <a:spLocks noGrp="1"/>
          </p:cNvSpPr>
          <p:nvPr>
            <p:ph idx="1"/>
          </p:nvPr>
        </p:nvSpPr>
        <p:spPr>
          <a:xfrm>
            <a:off x="2526633" y="1515979"/>
            <a:ext cx="7676146" cy="5005137"/>
          </a:xfrm>
        </p:spPr>
        <p:txBody>
          <a:bodyPr>
            <a:noAutofit/>
          </a:bodyPr>
          <a:lstStyle/>
          <a:p>
            <a:pPr marL="0" indent="0">
              <a:lnSpc>
                <a:spcPct val="90000"/>
              </a:lnSpc>
              <a:buNone/>
            </a:pPr>
            <a:r>
              <a:rPr lang="en-US" sz="2000" dirty="0">
                <a:latin typeface="Cardo"/>
              </a:rPr>
              <a:t>Guiding questions: </a:t>
            </a:r>
          </a:p>
          <a:p>
            <a:pPr>
              <a:lnSpc>
                <a:spcPct val="90000"/>
              </a:lnSpc>
              <a:buAutoNum type="arabicPeriod"/>
            </a:pPr>
            <a:r>
              <a:rPr lang="en-US" sz="2000" dirty="0">
                <a:latin typeface="Cardo"/>
              </a:rPr>
              <a:t>Reflect on how the dying and passing on to eternal life process has changed during your lifetime. Was there a time when the community was more involved? </a:t>
            </a:r>
          </a:p>
          <a:p>
            <a:pPr>
              <a:lnSpc>
                <a:spcPct val="90000"/>
              </a:lnSpc>
              <a:buAutoNum type="arabicPeriod"/>
            </a:pPr>
            <a:r>
              <a:rPr lang="en-US" sz="2000" dirty="0">
                <a:latin typeface="Cardo"/>
              </a:rPr>
              <a:t>Review the tool called Planning Guide for a Home Death (See Appendix 8). If you have previously supported someone’s wish to die at home, what areas from this guide do you think would have been helpful information to have? </a:t>
            </a:r>
          </a:p>
          <a:p>
            <a:pPr>
              <a:lnSpc>
                <a:spcPct val="90000"/>
              </a:lnSpc>
              <a:buAutoNum type="arabicPeriod"/>
            </a:pPr>
            <a:r>
              <a:rPr lang="en-US" sz="2000" dirty="0">
                <a:latin typeface="Cardo"/>
              </a:rPr>
              <a:t>Do you feel your community is supportive of caregivers, those who are seriously ill or dying and those who are grieving? Are there areas where you think your community can improve? If so, share some examples with the group. </a:t>
            </a:r>
          </a:p>
          <a:p>
            <a:pPr>
              <a:lnSpc>
                <a:spcPct val="90000"/>
              </a:lnSpc>
              <a:buAutoNum type="arabicPeriod"/>
            </a:pPr>
            <a:r>
              <a:rPr lang="en-US" sz="2000" dirty="0">
                <a:latin typeface="Cardo"/>
              </a:rPr>
              <a:t>Do you feel you have a role to play in supporting those who are caregiving, those who are dealing with serious illness or and passing on to eternal life, and those who are grieving? </a:t>
            </a:r>
          </a:p>
          <a:p>
            <a:pPr>
              <a:lnSpc>
                <a:spcPct val="90000"/>
              </a:lnSpc>
              <a:buAutoNum type="arabicPeriod"/>
            </a:pPr>
            <a:r>
              <a:rPr lang="en-US" sz="2000" dirty="0">
                <a:latin typeface="Cardo"/>
              </a:rPr>
              <a:t>If so, what supportive role do you feel you can play?</a:t>
            </a:r>
          </a:p>
          <a:p>
            <a:pPr marL="0" indent="0" algn="ctr">
              <a:lnSpc>
                <a:spcPct val="90000"/>
              </a:lnSpc>
              <a:buNone/>
            </a:pPr>
            <a:r>
              <a:rPr lang="en-US" sz="2000" dirty="0">
                <a:solidFill>
                  <a:schemeClr val="accent2">
                    <a:lumMod val="50000"/>
                  </a:schemeClr>
                </a:solidFill>
                <a:latin typeface="Cardo"/>
              </a:rPr>
              <a:t>personal – small group – large group</a:t>
            </a:r>
            <a:endParaRPr lang="en-CA" sz="2000" dirty="0">
              <a:solidFill>
                <a:schemeClr val="accent2">
                  <a:lumMod val="50000"/>
                </a:schemeClr>
              </a:solidFill>
              <a:latin typeface="Cardo"/>
            </a:endParaRPr>
          </a:p>
        </p:txBody>
      </p:sp>
    </p:spTree>
    <p:extLst>
      <p:ext uri="{BB962C8B-B14F-4D97-AF65-F5344CB8AC3E}">
        <p14:creationId xmlns:p14="http://schemas.microsoft.com/office/powerpoint/2010/main" val="32418353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BDF455-AA4D-B9CE-073A-FE8D724E1B53}"/>
              </a:ext>
            </a:extLst>
          </p:cNvPr>
          <p:cNvSpPr>
            <a:spLocks noGrp="1"/>
          </p:cNvSpPr>
          <p:nvPr>
            <p:ph type="title"/>
          </p:nvPr>
        </p:nvSpPr>
        <p:spPr>
          <a:xfrm>
            <a:off x="677334" y="609600"/>
            <a:ext cx="8596668" cy="1320800"/>
          </a:xfrm>
        </p:spPr>
        <p:txBody>
          <a:bodyPr anchor="t">
            <a:normAutofit/>
          </a:bodyPr>
          <a:lstStyle/>
          <a:p>
            <a:r>
              <a:rPr lang="en-CA" dirty="0"/>
              <a:t>Part 3: Action</a:t>
            </a:r>
            <a:endParaRPr lang="en-CA"/>
          </a:p>
        </p:txBody>
      </p:sp>
      <p:sp>
        <p:nvSpPr>
          <p:cNvPr id="3" name="Content Placeholder 2">
            <a:extLst>
              <a:ext uri="{FF2B5EF4-FFF2-40B4-BE49-F238E27FC236}">
                <a16:creationId xmlns:a16="http://schemas.microsoft.com/office/drawing/2014/main" id="{C9A51EBD-9E95-2B3A-6BB2-3EB69610F4D7}"/>
              </a:ext>
            </a:extLst>
          </p:cNvPr>
          <p:cNvSpPr>
            <a:spLocks noGrp="1"/>
          </p:cNvSpPr>
          <p:nvPr>
            <p:ph idx="1"/>
          </p:nvPr>
        </p:nvSpPr>
        <p:spPr>
          <a:xfrm>
            <a:off x="6336287" y="2160589"/>
            <a:ext cx="3466932" cy="3880773"/>
          </a:xfrm>
        </p:spPr>
        <p:txBody>
          <a:bodyPr>
            <a:noAutofit/>
          </a:bodyPr>
          <a:lstStyle/>
          <a:p>
            <a:pPr marL="0" indent="0">
              <a:buNone/>
            </a:pPr>
            <a:r>
              <a:rPr lang="en-CA" sz="2800" dirty="0">
                <a:latin typeface="Cardo"/>
              </a:rPr>
              <a:t>Going Forth – Further personal reflection you may want to do at home</a:t>
            </a:r>
          </a:p>
          <a:p>
            <a:pPr marL="0" indent="0">
              <a:buNone/>
            </a:pPr>
            <a:endParaRPr lang="en-CA" sz="2800" dirty="0">
              <a:latin typeface="Cardo"/>
            </a:endParaRPr>
          </a:p>
          <a:p>
            <a:r>
              <a:rPr lang="en-CA" sz="2800" dirty="0">
                <a:latin typeface="Cardo"/>
              </a:rPr>
              <a:t>Appendix 8 and 9</a:t>
            </a:r>
          </a:p>
        </p:txBody>
      </p:sp>
      <p:pic>
        <p:nvPicPr>
          <p:cNvPr id="5" name="Picture 4" descr="Plant by sofa set">
            <a:extLst>
              <a:ext uri="{FF2B5EF4-FFF2-40B4-BE49-F238E27FC236}">
                <a16:creationId xmlns:a16="http://schemas.microsoft.com/office/drawing/2014/main" id="{51262BE3-885F-6AF7-FD36-A62E1C010645}"/>
              </a:ext>
            </a:extLst>
          </p:cNvPr>
          <p:cNvPicPr>
            <a:picLocks noChangeAspect="1"/>
          </p:cNvPicPr>
          <p:nvPr/>
        </p:nvPicPr>
        <p:blipFill rotWithShape="1">
          <a:blip r:embed="rId3">
            <a:extLst>
              <a:ext uri="{28A0092B-C50C-407E-A947-70E740481C1C}">
                <a14:useLocalDpi xmlns:a14="http://schemas.microsoft.com/office/drawing/2010/main" val="0"/>
              </a:ext>
            </a:extLst>
          </a:blip>
          <a:srcRect r="6756" b="2"/>
          <a:stretch/>
        </p:blipFill>
        <p:spPr>
          <a:xfrm>
            <a:off x="677334" y="2159331"/>
            <a:ext cx="5423429" cy="3882362"/>
          </a:xfrm>
          <a:prstGeom prst="rect">
            <a:avLst/>
          </a:prstGeom>
        </p:spPr>
      </p:pic>
    </p:spTree>
    <p:extLst>
      <p:ext uri="{BB962C8B-B14F-4D97-AF65-F5344CB8AC3E}">
        <p14:creationId xmlns:p14="http://schemas.microsoft.com/office/powerpoint/2010/main" val="77692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Picture 15" descr="Butterflies in a meadow">
            <a:extLst>
              <a:ext uri="{FF2B5EF4-FFF2-40B4-BE49-F238E27FC236}">
                <a16:creationId xmlns:a16="http://schemas.microsoft.com/office/drawing/2014/main" id="{7D122DB5-6A3D-6AAF-F497-FE4AE6AB2DF3}"/>
              </a:ext>
            </a:extLst>
          </p:cNvPr>
          <p:cNvPicPr>
            <a:picLocks noChangeAspect="1"/>
          </p:cNvPicPr>
          <p:nvPr/>
        </p:nvPicPr>
        <p:blipFill>
          <a:blip r:embed="rId3">
            <a:extLst>
              <a:ext uri="{28A0092B-C50C-407E-A947-70E740481C1C}">
                <a14:useLocalDpi xmlns:a14="http://schemas.microsoft.com/office/drawing/2010/main" val="0"/>
              </a:ext>
            </a:extLst>
          </a:blip>
          <a:srcRect l="11504" r="11504"/>
          <a:stretch/>
        </p:blipFill>
        <p:spPr>
          <a:xfrm>
            <a:off x="4269854" y="-1"/>
            <a:ext cx="7922146" cy="6858001"/>
          </a:xfrm>
          <a:custGeom>
            <a:avLst/>
            <a:gdLst/>
            <a:ahLst/>
            <a:cxnLst/>
            <a:rect l="l" t="t" r="r" b="b"/>
            <a:pathLst>
              <a:path w="7922146" h="6858001">
                <a:moveTo>
                  <a:pt x="379987" y="0"/>
                </a:moveTo>
                <a:lnTo>
                  <a:pt x="5304971" y="0"/>
                </a:lnTo>
                <a:lnTo>
                  <a:pt x="7065281" y="0"/>
                </a:lnTo>
                <a:lnTo>
                  <a:pt x="7397540" y="0"/>
                </a:lnTo>
                <a:lnTo>
                  <a:pt x="7397540" y="1"/>
                </a:lnTo>
                <a:lnTo>
                  <a:pt x="7922146" y="1"/>
                </a:lnTo>
                <a:lnTo>
                  <a:pt x="7922146" y="6858001"/>
                </a:lnTo>
                <a:lnTo>
                  <a:pt x="7065281" y="6858001"/>
                </a:lnTo>
                <a:lnTo>
                  <a:pt x="7065281" y="6858000"/>
                </a:lnTo>
                <a:lnTo>
                  <a:pt x="5932989" y="6858000"/>
                </a:lnTo>
                <a:lnTo>
                  <a:pt x="5932989" y="6858001"/>
                </a:lnTo>
                <a:lnTo>
                  <a:pt x="27809" y="6858001"/>
                </a:lnTo>
                <a:lnTo>
                  <a:pt x="1803228" y="4521201"/>
                </a:lnTo>
                <a:close/>
                <a:moveTo>
                  <a:pt x="0" y="0"/>
                </a:moveTo>
                <a:lnTo>
                  <a:pt x="379987" y="0"/>
                </a:lnTo>
                <a:lnTo>
                  <a:pt x="0" y="407"/>
                </a:lnTo>
                <a:close/>
              </a:path>
            </a:pathLst>
          </a:custGeom>
        </p:spPr>
      </p:pic>
      <p:sp>
        <p:nvSpPr>
          <p:cNvPr id="2" name="Title 1">
            <a:extLst>
              <a:ext uri="{FF2B5EF4-FFF2-40B4-BE49-F238E27FC236}">
                <a16:creationId xmlns:a16="http://schemas.microsoft.com/office/drawing/2014/main" id="{D504044D-016E-B2D7-C44F-76E2939582EB}"/>
              </a:ext>
            </a:extLst>
          </p:cNvPr>
          <p:cNvSpPr>
            <a:spLocks noGrp="1"/>
          </p:cNvSpPr>
          <p:nvPr>
            <p:ph type="title"/>
          </p:nvPr>
        </p:nvSpPr>
        <p:spPr>
          <a:xfrm>
            <a:off x="677334" y="609600"/>
            <a:ext cx="2916472" cy="1320800"/>
          </a:xfrm>
        </p:spPr>
        <p:txBody>
          <a:bodyPr>
            <a:normAutofit/>
          </a:bodyPr>
          <a:lstStyle/>
          <a:p>
            <a:pPr algn="ctr"/>
            <a:r>
              <a:rPr lang="en-CA" dirty="0"/>
              <a:t>Wrap-up</a:t>
            </a:r>
          </a:p>
        </p:txBody>
      </p:sp>
      <p:sp>
        <p:nvSpPr>
          <p:cNvPr id="18" name="Content Placeholder 2">
            <a:extLst>
              <a:ext uri="{FF2B5EF4-FFF2-40B4-BE49-F238E27FC236}">
                <a16:creationId xmlns:a16="http://schemas.microsoft.com/office/drawing/2014/main" id="{A59EF3CE-451D-F4A5-8A7C-321759C137DD}"/>
              </a:ext>
            </a:extLst>
          </p:cNvPr>
          <p:cNvSpPr>
            <a:spLocks noGrp="1"/>
          </p:cNvSpPr>
          <p:nvPr>
            <p:ph idx="1"/>
          </p:nvPr>
        </p:nvSpPr>
        <p:spPr>
          <a:xfrm>
            <a:off x="677334" y="2220685"/>
            <a:ext cx="3851122" cy="4027715"/>
          </a:xfrm>
        </p:spPr>
        <p:txBody>
          <a:bodyPr>
            <a:normAutofit/>
          </a:bodyPr>
          <a:lstStyle/>
          <a:p>
            <a:r>
              <a:rPr lang="en-CA" sz="4000" dirty="0">
                <a:latin typeface="Cardo"/>
              </a:rPr>
              <a:t>Thank you</a:t>
            </a:r>
          </a:p>
          <a:p>
            <a:r>
              <a:rPr lang="en-CA" sz="4000" dirty="0">
                <a:latin typeface="Cardo"/>
              </a:rPr>
              <a:t>Evaluation </a:t>
            </a:r>
          </a:p>
          <a:p>
            <a:r>
              <a:rPr lang="en-CA" sz="4000" dirty="0">
                <a:latin typeface="Cardo"/>
              </a:rPr>
              <a:t>Share the information</a:t>
            </a:r>
          </a:p>
          <a:p>
            <a:pPr marL="0" indent="0">
              <a:buNone/>
            </a:pPr>
            <a:endParaRPr lang="en-CA" sz="3600" dirty="0">
              <a:latin typeface="Cardo"/>
            </a:endParaRPr>
          </a:p>
        </p:txBody>
      </p:sp>
      <p:cxnSp>
        <p:nvCxnSpPr>
          <p:cNvPr id="20" name="Straight Connector 19">
            <a:extLst>
              <a:ext uri="{FF2B5EF4-FFF2-40B4-BE49-F238E27FC236}">
                <a16:creationId xmlns:a16="http://schemas.microsoft.com/office/drawing/2014/main" id="{64FA5DFF-7FE6-4855-84E6-DFA78EE978B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AFD8CBA-54A3-4363-991B-B9C631BBFA7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a:extLst>
              <a:ext uri="{FF2B5EF4-FFF2-40B4-BE49-F238E27FC236}">
                <a16:creationId xmlns:a16="http://schemas.microsoft.com/office/drawing/2014/main" id="{3F088236-D655-4F88-B238-E167623580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15" name="Rectangle 25">
            <a:extLst>
              <a:ext uri="{FF2B5EF4-FFF2-40B4-BE49-F238E27FC236}">
                <a16:creationId xmlns:a16="http://schemas.microsoft.com/office/drawing/2014/main" id="{3DAC0C92-199E-475C-9390-119A9B027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17" name="Isosceles Triangle 24">
            <a:extLst>
              <a:ext uri="{FF2B5EF4-FFF2-40B4-BE49-F238E27FC236}">
                <a16:creationId xmlns:a16="http://schemas.microsoft.com/office/drawing/2014/main" id="{C4CFB339-0ED8-4FE2-9EF1-6D1375B849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19" name="Rectangle 27">
            <a:extLst>
              <a:ext uri="{FF2B5EF4-FFF2-40B4-BE49-F238E27FC236}">
                <a16:creationId xmlns:a16="http://schemas.microsoft.com/office/drawing/2014/main" id="{31896C80-2069-4431-9C19-83B9137344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47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21" name="Rectangle 28">
            <a:extLst>
              <a:ext uri="{FF2B5EF4-FFF2-40B4-BE49-F238E27FC236}">
                <a16:creationId xmlns:a16="http://schemas.microsoft.com/office/drawing/2014/main" id="{BF120A21-0841-4823-B0C4-28AEBCEF9B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23" name="Rectangle 29">
            <a:extLst>
              <a:ext uri="{FF2B5EF4-FFF2-40B4-BE49-F238E27FC236}">
                <a16:creationId xmlns:a16="http://schemas.microsoft.com/office/drawing/2014/main" id="{DBB05BAE-BBD3-4289-899F-A6851503C6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25" name="Isosceles Triangle 29">
            <a:extLst>
              <a:ext uri="{FF2B5EF4-FFF2-40B4-BE49-F238E27FC236}">
                <a16:creationId xmlns:a16="http://schemas.microsoft.com/office/drawing/2014/main" id="{9874D11C-36F5-4BBE-A490-019A54E953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Tree>
    <p:extLst>
      <p:ext uri="{BB962C8B-B14F-4D97-AF65-F5344CB8AC3E}">
        <p14:creationId xmlns:p14="http://schemas.microsoft.com/office/powerpoint/2010/main" val="37221585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78F971-D3AA-F120-A190-A9CFD1A85BB8}"/>
              </a:ext>
            </a:extLst>
          </p:cNvPr>
          <p:cNvSpPr>
            <a:spLocks noGrp="1"/>
          </p:cNvSpPr>
          <p:nvPr>
            <p:ph type="title"/>
          </p:nvPr>
        </p:nvSpPr>
        <p:spPr>
          <a:xfrm>
            <a:off x="5536734" y="609600"/>
            <a:ext cx="3737268" cy="1320800"/>
          </a:xfrm>
        </p:spPr>
        <p:txBody>
          <a:bodyPr>
            <a:normAutofit/>
          </a:bodyPr>
          <a:lstStyle/>
          <a:p>
            <a:r>
              <a:rPr lang="en-CA"/>
              <a:t>Welcome and Introduction</a:t>
            </a:r>
          </a:p>
        </p:txBody>
      </p:sp>
      <p:sp>
        <p:nvSpPr>
          <p:cNvPr id="3" name="Content Placeholder 2">
            <a:extLst>
              <a:ext uri="{FF2B5EF4-FFF2-40B4-BE49-F238E27FC236}">
                <a16:creationId xmlns:a16="http://schemas.microsoft.com/office/drawing/2014/main" id="{127D1F58-BBA0-8F05-8A17-F06DF864457F}"/>
              </a:ext>
            </a:extLst>
          </p:cNvPr>
          <p:cNvSpPr>
            <a:spLocks noGrp="1"/>
          </p:cNvSpPr>
          <p:nvPr>
            <p:ph idx="1"/>
          </p:nvPr>
        </p:nvSpPr>
        <p:spPr>
          <a:xfrm>
            <a:off x="4943475" y="2771775"/>
            <a:ext cx="5543550" cy="3845593"/>
          </a:xfrm>
        </p:spPr>
        <p:txBody>
          <a:bodyPr>
            <a:normAutofit fontScale="92500" lnSpcReduction="20000"/>
          </a:bodyPr>
          <a:lstStyle/>
          <a:p>
            <a:r>
              <a:rPr lang="en-CA" sz="4200" dirty="0">
                <a:latin typeface="Cardo"/>
                <a:cs typeface="Calibri" panose="020F0502020204030204" pitchFamily="34" charset="0"/>
              </a:rPr>
              <a:t>Welcome to session 4</a:t>
            </a:r>
            <a:br>
              <a:rPr lang="en-CA" sz="4200" dirty="0">
                <a:latin typeface="Cardo"/>
                <a:cs typeface="Calibri" panose="020F0502020204030204" pitchFamily="34" charset="0"/>
              </a:rPr>
            </a:br>
            <a:r>
              <a:rPr lang="en-CA" sz="4200" dirty="0">
                <a:solidFill>
                  <a:schemeClr val="accent2">
                    <a:lumMod val="50000"/>
                  </a:schemeClr>
                </a:solidFill>
                <a:latin typeface="Cardo"/>
              </a:rPr>
              <a:t>Supporting and Integrating Within the Wider Community</a:t>
            </a:r>
          </a:p>
          <a:p>
            <a:r>
              <a:rPr lang="en-CA" sz="4200" dirty="0">
                <a:latin typeface="Cardo"/>
                <a:cs typeface="Calibri" panose="020F0502020204030204" pitchFamily="34" charset="0"/>
              </a:rPr>
              <a:t>Reflection on last session</a:t>
            </a:r>
          </a:p>
          <a:p>
            <a:r>
              <a:rPr lang="en-CA" sz="4200" dirty="0">
                <a:latin typeface="Cardo"/>
                <a:cs typeface="Calibri" panose="020F0502020204030204" pitchFamily="34" charset="0"/>
              </a:rPr>
              <a:t>Opening prayer </a:t>
            </a:r>
          </a:p>
          <a:p>
            <a:endParaRPr lang="en-CA" sz="4000" dirty="0">
              <a:latin typeface="Cardo"/>
              <a:cs typeface="Calibri" panose="020F0502020204030204" pitchFamily="34" charset="0"/>
            </a:endParaRPr>
          </a:p>
        </p:txBody>
      </p:sp>
      <p:pic>
        <p:nvPicPr>
          <p:cNvPr id="27" name="Picture 26" descr="Close-up of held hands in hospital bed">
            <a:extLst>
              <a:ext uri="{FF2B5EF4-FFF2-40B4-BE49-F238E27FC236}">
                <a16:creationId xmlns:a16="http://schemas.microsoft.com/office/drawing/2014/main" id="{19936E83-BE7F-EFA1-2A3D-CF6F6DE6C337}"/>
              </a:ext>
            </a:extLst>
          </p:cNvPr>
          <p:cNvPicPr>
            <a:picLocks noChangeAspect="1"/>
          </p:cNvPicPr>
          <p:nvPr/>
        </p:nvPicPr>
        <p:blipFill>
          <a:blip r:embed="rId3">
            <a:extLst>
              <a:ext uri="{28A0092B-C50C-407E-A947-70E740481C1C}">
                <a14:useLocalDpi xmlns:a14="http://schemas.microsoft.com/office/drawing/2010/main" val="0"/>
              </a:ext>
            </a:extLst>
          </a:blip>
          <a:srcRect l="28254" r="28254"/>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28" name="Isosceles Triangle 27">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Tree>
    <p:extLst>
      <p:ext uri="{BB962C8B-B14F-4D97-AF65-F5344CB8AC3E}">
        <p14:creationId xmlns:p14="http://schemas.microsoft.com/office/powerpoint/2010/main" val="33033760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F50A4F-0460-4192-E0BA-DA07BDF1EEA5}"/>
              </a:ext>
            </a:extLst>
          </p:cNvPr>
          <p:cNvSpPr>
            <a:spLocks noGrp="1"/>
          </p:cNvSpPr>
          <p:nvPr>
            <p:ph type="title"/>
          </p:nvPr>
        </p:nvSpPr>
        <p:spPr>
          <a:xfrm>
            <a:off x="677334" y="481265"/>
            <a:ext cx="7961340" cy="721614"/>
          </a:xfrm>
        </p:spPr>
        <p:txBody>
          <a:bodyPr>
            <a:normAutofit/>
          </a:bodyPr>
          <a:lstStyle/>
          <a:p>
            <a:pPr algn="ctr"/>
            <a:r>
              <a:rPr lang="en-CA" sz="4000" dirty="0"/>
              <a:t>Reminder Diocesan Invitation</a:t>
            </a:r>
          </a:p>
        </p:txBody>
      </p:sp>
      <p:sp>
        <p:nvSpPr>
          <p:cNvPr id="3" name="Content Placeholder 2">
            <a:extLst>
              <a:ext uri="{FF2B5EF4-FFF2-40B4-BE49-F238E27FC236}">
                <a16:creationId xmlns:a16="http://schemas.microsoft.com/office/drawing/2014/main" id="{0F4937A2-62C8-15DD-E955-0240A7B016F2}"/>
              </a:ext>
            </a:extLst>
          </p:cNvPr>
          <p:cNvSpPr>
            <a:spLocks noGrp="1"/>
          </p:cNvSpPr>
          <p:nvPr>
            <p:ph idx="1"/>
          </p:nvPr>
        </p:nvSpPr>
        <p:spPr>
          <a:xfrm>
            <a:off x="352925" y="1443789"/>
            <a:ext cx="9352549" cy="5277853"/>
          </a:xfrm>
        </p:spPr>
        <p:txBody>
          <a:bodyPr>
            <a:normAutofit lnSpcReduction="10000"/>
          </a:bodyPr>
          <a:lstStyle/>
          <a:p>
            <a:r>
              <a:rPr lang="en-CA" sz="2100" dirty="0">
                <a:latin typeface="Roboto" panose="02000000000000000000" pitchFamily="2" charset="0"/>
                <a:ea typeface="Roboto" panose="02000000000000000000" pitchFamily="2" charset="0"/>
                <a:cs typeface="Roboto" panose="02000000000000000000" pitchFamily="2" charset="0"/>
              </a:rPr>
              <a:t>It is an invitation from Bishop Gary to consider taking the </a:t>
            </a:r>
            <a:r>
              <a:rPr lang="en-CA" sz="2100" dirty="0">
                <a:latin typeface="Roboto" panose="02000000000000000000" pitchFamily="2" charset="0"/>
                <a:ea typeface="Roboto" panose="02000000000000000000" pitchFamily="2" charset="0"/>
                <a:cs typeface="Roboto" panose="02000000000000000000" pitchFamily="2" charset="0"/>
                <a:hlinkClick r:id="rId3"/>
              </a:rPr>
              <a:t>Pastoral Care Training</a:t>
            </a:r>
            <a:r>
              <a:rPr lang="en-CA" sz="2100" dirty="0">
                <a:latin typeface="Roboto" panose="02000000000000000000" pitchFamily="2" charset="0"/>
                <a:ea typeface="Roboto" panose="02000000000000000000" pitchFamily="2" charset="0"/>
                <a:cs typeface="Roboto" panose="02000000000000000000" pitchFamily="2" charset="0"/>
              </a:rPr>
              <a:t> as it is a good supplement to the </a:t>
            </a:r>
            <a:r>
              <a:rPr lang="en-CA" sz="2100" i="1" dirty="0">
                <a:latin typeface="Roboto" panose="02000000000000000000" pitchFamily="2" charset="0"/>
                <a:ea typeface="Roboto" panose="02000000000000000000" pitchFamily="2" charset="0"/>
                <a:cs typeface="Roboto" panose="02000000000000000000" pitchFamily="2" charset="0"/>
              </a:rPr>
              <a:t>Horizons of Hope </a:t>
            </a:r>
            <a:r>
              <a:rPr lang="en-CA" sz="2100" dirty="0">
                <a:latin typeface="Roboto" panose="02000000000000000000" pitchFamily="2" charset="0"/>
                <a:ea typeface="Roboto" panose="02000000000000000000" pitchFamily="2" charset="0"/>
                <a:cs typeface="Roboto" panose="02000000000000000000" pitchFamily="2" charset="0"/>
              </a:rPr>
              <a:t>Training sessions.</a:t>
            </a:r>
          </a:p>
          <a:p>
            <a:r>
              <a:rPr lang="en-CA" sz="2100" dirty="0">
                <a:latin typeface="Roboto" panose="02000000000000000000" pitchFamily="2" charset="0"/>
                <a:ea typeface="Roboto" panose="02000000000000000000" pitchFamily="2" charset="0"/>
                <a:cs typeface="Roboto" panose="02000000000000000000" pitchFamily="2" charset="0"/>
              </a:rPr>
              <a:t>It is a free 9-module online diocesan training that takes place every fall and winter, open to anyone </a:t>
            </a:r>
            <a:r>
              <a:rPr lang="en-US" sz="2100" dirty="0">
                <a:latin typeface="Roboto" panose="02000000000000000000" pitchFamily="2" charset="0"/>
                <a:ea typeface="Roboto" panose="02000000000000000000" pitchFamily="2" charset="0"/>
                <a:cs typeface="Roboto" panose="02000000000000000000" pitchFamily="2" charset="0"/>
              </a:rPr>
              <a:t>who is personally drawn to the healing ministry of Christ</a:t>
            </a:r>
            <a:endParaRPr lang="en-CA" sz="2100" dirty="0">
              <a:latin typeface="Roboto" panose="02000000000000000000" pitchFamily="2" charset="0"/>
              <a:ea typeface="Roboto" panose="02000000000000000000" pitchFamily="2" charset="0"/>
              <a:cs typeface="Roboto" panose="02000000000000000000" pitchFamily="2" charset="0"/>
            </a:endParaRPr>
          </a:p>
          <a:p>
            <a:r>
              <a:rPr lang="en-US" sz="2100" dirty="0">
                <a:latin typeface="Roboto" panose="02000000000000000000" pitchFamily="2" charset="0"/>
                <a:ea typeface="Roboto" panose="02000000000000000000" pitchFamily="2" charset="0"/>
                <a:cs typeface="Roboto" panose="02000000000000000000" pitchFamily="2" charset="0"/>
              </a:rPr>
              <a:t>Through the training, you will learn:</a:t>
            </a:r>
          </a:p>
          <a:p>
            <a:pPr lvl="1">
              <a:buFont typeface="Courier New" panose="02070309020205020404" pitchFamily="49" charset="0"/>
              <a:buChar char="o"/>
            </a:pPr>
            <a:r>
              <a:rPr lang="en-US" sz="2100" dirty="0">
                <a:latin typeface="Roboto" panose="02000000000000000000" pitchFamily="2" charset="0"/>
                <a:ea typeface="Roboto" panose="02000000000000000000" pitchFamily="2" charset="0"/>
                <a:cs typeface="Roboto" panose="02000000000000000000" pitchFamily="2" charset="0"/>
              </a:rPr>
              <a:t>Why the healing ministry of Christ is important</a:t>
            </a:r>
          </a:p>
          <a:p>
            <a:pPr lvl="1">
              <a:buFont typeface="Courier New" panose="02070309020205020404" pitchFamily="49" charset="0"/>
              <a:buChar char="o"/>
            </a:pPr>
            <a:r>
              <a:rPr lang="en-US" sz="2100" dirty="0">
                <a:latin typeface="Roboto" panose="02000000000000000000" pitchFamily="2" charset="0"/>
                <a:ea typeface="Roboto" panose="02000000000000000000" pitchFamily="2" charset="0"/>
                <a:cs typeface="Roboto" panose="02000000000000000000" pitchFamily="2" charset="0"/>
              </a:rPr>
              <a:t>What is meant by the ministry of presence and accompaniment</a:t>
            </a:r>
          </a:p>
          <a:p>
            <a:pPr lvl="1">
              <a:buFont typeface="Courier New" panose="02070309020205020404" pitchFamily="49" charset="0"/>
              <a:buChar char="o"/>
            </a:pPr>
            <a:r>
              <a:rPr lang="en-US" sz="2100" dirty="0">
                <a:latin typeface="Roboto" panose="02000000000000000000" pitchFamily="2" charset="0"/>
                <a:ea typeface="Roboto" panose="02000000000000000000" pitchFamily="2" charset="0"/>
                <a:cs typeface="Roboto" panose="02000000000000000000" pitchFamily="2" charset="0"/>
              </a:rPr>
              <a:t>Ways to improve your skills in active and compassionate listening</a:t>
            </a:r>
          </a:p>
          <a:p>
            <a:pPr lvl="1">
              <a:buFont typeface="Courier New" panose="02070309020205020404" pitchFamily="49" charset="0"/>
              <a:buChar char="o"/>
            </a:pPr>
            <a:r>
              <a:rPr lang="en-US" sz="2100" dirty="0">
                <a:latin typeface="Roboto" panose="02000000000000000000" pitchFamily="2" charset="0"/>
                <a:ea typeface="Roboto" panose="02000000000000000000" pitchFamily="2" charset="0"/>
                <a:cs typeface="Roboto" panose="02000000000000000000" pitchFamily="2" charset="0"/>
              </a:rPr>
              <a:t>How to get involved in your parish’s pastoral care ministry</a:t>
            </a:r>
          </a:p>
          <a:p>
            <a:pPr lvl="1">
              <a:buFont typeface="Courier New" panose="02070309020205020404" pitchFamily="49" charset="0"/>
              <a:buChar char="o"/>
            </a:pPr>
            <a:r>
              <a:rPr lang="en-US" sz="2100" dirty="0">
                <a:latin typeface="Roboto" panose="02000000000000000000" pitchFamily="2" charset="0"/>
                <a:ea typeface="Roboto" panose="02000000000000000000" pitchFamily="2" charset="0"/>
                <a:cs typeface="Roboto" panose="02000000000000000000" pitchFamily="2" charset="0"/>
              </a:rPr>
              <a:t>The ways a visit can have a positive impact on someone’s health.</a:t>
            </a:r>
          </a:p>
          <a:p>
            <a:r>
              <a:rPr lang="en-US" sz="2100" dirty="0">
                <a:latin typeface="Roboto" panose="02000000000000000000" pitchFamily="2" charset="0"/>
                <a:ea typeface="Roboto" panose="02000000000000000000" pitchFamily="2" charset="0"/>
                <a:cs typeface="Roboto" panose="02000000000000000000" pitchFamily="2" charset="0"/>
              </a:rPr>
              <a:t>If you can only attend a few sessions - recommendation is Sessions 2, 3 and 8.</a:t>
            </a:r>
            <a:endParaRPr lang="en-CA" sz="2100" dirty="0">
              <a:latin typeface="Roboto" panose="02000000000000000000" pitchFamily="2" charset="0"/>
              <a:ea typeface="Roboto" panose="02000000000000000000" pitchFamily="2" charset="0"/>
              <a:cs typeface="Roboto" panose="02000000000000000000" pitchFamily="2" charset="0"/>
            </a:endParaRPr>
          </a:p>
          <a:p>
            <a:endParaRPr lang="en-CA" dirty="0">
              <a:latin typeface="Cardo"/>
            </a:endParaRPr>
          </a:p>
          <a:p>
            <a:pPr marL="0" indent="0">
              <a:buNone/>
            </a:pPr>
            <a:endParaRPr lang="en-US" dirty="0"/>
          </a:p>
        </p:txBody>
      </p:sp>
      <p:pic>
        <p:nvPicPr>
          <p:cNvPr id="5" name="Picture 4">
            <a:extLst>
              <a:ext uri="{FF2B5EF4-FFF2-40B4-BE49-F238E27FC236}">
                <a16:creationId xmlns:a16="http://schemas.microsoft.com/office/drawing/2014/main" id="{AB971882-D76D-7524-31CA-A26473FDB88C}"/>
              </a:ext>
            </a:extLst>
          </p:cNvPr>
          <p:cNvPicPr>
            <a:picLocks noChangeAspect="1"/>
          </p:cNvPicPr>
          <p:nvPr/>
        </p:nvPicPr>
        <p:blipFill>
          <a:blip r:embed="rId4"/>
          <a:stretch>
            <a:fillRect/>
          </a:stretch>
        </p:blipFill>
        <p:spPr>
          <a:xfrm>
            <a:off x="7777683" y="3361101"/>
            <a:ext cx="4061392" cy="721614"/>
          </a:xfrm>
          <a:prstGeom prst="rect">
            <a:avLst/>
          </a:prstGeom>
        </p:spPr>
      </p:pic>
    </p:spTree>
    <p:extLst>
      <p:ext uri="{BB962C8B-B14F-4D97-AF65-F5344CB8AC3E}">
        <p14:creationId xmlns:p14="http://schemas.microsoft.com/office/powerpoint/2010/main" val="25079100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9FF23D-9920-D114-8971-798EF5567312}"/>
              </a:ext>
            </a:extLst>
          </p:cNvPr>
          <p:cNvSpPr>
            <a:spLocks noGrp="1"/>
          </p:cNvSpPr>
          <p:nvPr>
            <p:ph type="title"/>
          </p:nvPr>
        </p:nvSpPr>
        <p:spPr>
          <a:xfrm>
            <a:off x="2849562" y="609600"/>
            <a:ext cx="6424440" cy="1320800"/>
          </a:xfrm>
        </p:spPr>
        <p:txBody>
          <a:bodyPr>
            <a:normAutofit/>
          </a:bodyPr>
          <a:lstStyle/>
          <a:p>
            <a:pPr algn="ctr"/>
            <a:r>
              <a:rPr lang="en-US" dirty="0">
                <a:latin typeface="Comic Sans MS" panose="030F0702030302020204" pitchFamily="66" charset="0"/>
              </a:rPr>
              <a:t>Closing Prayer</a:t>
            </a:r>
            <a:endParaRPr lang="en-CA" dirty="0"/>
          </a:p>
        </p:txBody>
      </p:sp>
      <p:pic>
        <p:nvPicPr>
          <p:cNvPr id="6" name="Picture 5" descr="Couple holding cane">
            <a:extLst>
              <a:ext uri="{FF2B5EF4-FFF2-40B4-BE49-F238E27FC236}">
                <a16:creationId xmlns:a16="http://schemas.microsoft.com/office/drawing/2014/main" id="{661C3B40-1490-A3DE-3745-83F218D69CCF}"/>
              </a:ext>
            </a:extLst>
          </p:cNvPr>
          <p:cNvPicPr>
            <a:picLocks noChangeAspect="1"/>
          </p:cNvPicPr>
          <p:nvPr/>
        </p:nvPicPr>
        <p:blipFill>
          <a:blip r:embed="rId3">
            <a:extLst>
              <a:ext uri="{28A0092B-C50C-407E-A947-70E740481C1C}">
                <a14:useLocalDpi xmlns:a14="http://schemas.microsoft.com/office/drawing/2010/main" val="0"/>
              </a:ext>
            </a:extLst>
          </a:blip>
          <a:srcRect l="36735" r="36735"/>
          <a:stretch/>
        </p:blipFill>
        <p:spPr>
          <a:xfrm>
            <a:off x="20" y="10"/>
            <a:ext cx="2734036" cy="6867719"/>
          </a:xfrm>
          <a:custGeom>
            <a:avLst/>
            <a:gdLst/>
            <a:ahLst/>
            <a:cxnLst/>
            <a:rect l="l" t="t" r="r" b="b"/>
            <a:pathLst>
              <a:path w="2734056" h="6858000">
                <a:moveTo>
                  <a:pt x="0" y="0"/>
                </a:moveTo>
                <a:lnTo>
                  <a:pt x="1674254" y="0"/>
                </a:lnTo>
                <a:lnTo>
                  <a:pt x="2734056" y="6850199"/>
                </a:lnTo>
                <a:lnTo>
                  <a:pt x="2734056" y="6858000"/>
                </a:lnTo>
                <a:lnTo>
                  <a:pt x="461457" y="6858000"/>
                </a:lnTo>
                <a:lnTo>
                  <a:pt x="0" y="4134118"/>
                </a:lnTo>
                <a:close/>
              </a:path>
            </a:pathLst>
          </a:custGeom>
        </p:spPr>
      </p:pic>
      <p:sp>
        <p:nvSpPr>
          <p:cNvPr id="10" name="Isosceles Triangle 9">
            <a:extLst>
              <a:ext uri="{FF2B5EF4-FFF2-40B4-BE49-F238E27FC236}">
                <a16:creationId xmlns:a16="http://schemas.microsoft.com/office/drawing/2014/main" id="{EB6743CF-E74B-4A3C-A785-599069DB89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13201"/>
            <a:ext cx="476655" cy="2844800"/>
          </a:xfrm>
          <a:prstGeom prst="triangle">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3" name="Content Placeholder 2">
            <a:extLst>
              <a:ext uri="{FF2B5EF4-FFF2-40B4-BE49-F238E27FC236}">
                <a16:creationId xmlns:a16="http://schemas.microsoft.com/office/drawing/2014/main" id="{68D9A61A-4891-92C5-D442-C0EDCD279B95}"/>
              </a:ext>
            </a:extLst>
          </p:cNvPr>
          <p:cNvSpPr>
            <a:spLocks noGrp="1"/>
          </p:cNvSpPr>
          <p:nvPr>
            <p:ph idx="1"/>
          </p:nvPr>
        </p:nvSpPr>
        <p:spPr>
          <a:xfrm>
            <a:off x="2734055" y="1309816"/>
            <a:ext cx="7497339" cy="5096671"/>
          </a:xfrm>
        </p:spPr>
        <p:txBody>
          <a:bodyPr>
            <a:noAutofit/>
          </a:bodyPr>
          <a:lstStyle/>
          <a:p>
            <a:pPr marL="0" indent="0">
              <a:buNone/>
            </a:pPr>
            <a:r>
              <a:rPr lang="en-US" sz="2200" b="1" dirty="0">
                <a:latin typeface="Cardo"/>
              </a:rPr>
              <a:t>All</a:t>
            </a:r>
            <a:r>
              <a:rPr lang="en-US" sz="2200" dirty="0">
                <a:latin typeface="Cardo"/>
              </a:rPr>
              <a:t>:  … in the name of the Father, Son and the Holy Spirit.</a:t>
            </a:r>
            <a:endParaRPr lang="en-CA" sz="2200" dirty="0">
              <a:latin typeface="Cardo"/>
            </a:endParaRPr>
          </a:p>
          <a:p>
            <a:pPr marL="0" indent="0">
              <a:buNone/>
            </a:pPr>
            <a:r>
              <a:rPr lang="en-US" sz="2200" b="1" dirty="0">
                <a:latin typeface="Cardo"/>
              </a:rPr>
              <a:t>Leader:</a:t>
            </a:r>
            <a:br>
              <a:rPr lang="en-US" sz="2200" b="1" dirty="0">
                <a:latin typeface="Cardo"/>
              </a:rPr>
            </a:br>
            <a:r>
              <a:rPr lang="en-US" sz="2200" dirty="0">
                <a:latin typeface="Cardo"/>
              </a:rPr>
              <a:t> … love does not care if a brother or sister in need comes from one place or another. For “love shatters the chains that keep us isolated and separate; in their place, it builds bridges. Love enables us to create one great family, where all of us can feel at home … Love exudes compassion and dignity”. </a:t>
            </a:r>
            <a:br>
              <a:rPr lang="en-US" sz="2200" dirty="0">
                <a:latin typeface="Cardo"/>
              </a:rPr>
            </a:br>
            <a:r>
              <a:rPr lang="en-US" sz="2200" i="1" dirty="0">
                <a:latin typeface="Cardo"/>
              </a:rPr>
              <a:t>(Pope Francis, Fratelli Tutti, #56) </a:t>
            </a:r>
          </a:p>
          <a:p>
            <a:pPr marL="0" indent="0">
              <a:buNone/>
            </a:pPr>
            <a:r>
              <a:rPr lang="en-US" sz="2200" b="1" dirty="0">
                <a:latin typeface="Cardo"/>
              </a:rPr>
              <a:t>All:</a:t>
            </a:r>
            <a:br>
              <a:rPr lang="en-US" sz="2200" b="1" dirty="0">
                <a:latin typeface="Cardo"/>
              </a:rPr>
            </a:br>
            <a:r>
              <a:rPr lang="en-US" sz="2200" dirty="0">
                <a:latin typeface="Cardo"/>
              </a:rPr>
              <a:t>God of love, </a:t>
            </a:r>
            <a:br>
              <a:rPr lang="en-US" sz="2200" dirty="0">
                <a:latin typeface="Cardo"/>
              </a:rPr>
            </a:br>
            <a:r>
              <a:rPr lang="en-US" sz="2200" dirty="0">
                <a:latin typeface="Cardo"/>
              </a:rPr>
              <a:t>May we always see the world through the eyes of the Good Samaritan and be filled with your deep compassion. Help us to be merciful </a:t>
            </a:r>
            <a:r>
              <a:rPr lang="en-US" sz="2200" dirty="0" err="1">
                <a:latin typeface="Cardo"/>
              </a:rPr>
              <a:t>neighbours</a:t>
            </a:r>
            <a:r>
              <a:rPr lang="en-US" sz="2200" dirty="0">
                <a:latin typeface="Cardo"/>
              </a:rPr>
              <a:t> even when it is inconvenient, when we don’t have time, or when we have other responsibilities to attend to.</a:t>
            </a:r>
            <a:endParaRPr lang="en-US" sz="2200" b="1" dirty="0">
              <a:latin typeface="Cardo"/>
            </a:endParaRPr>
          </a:p>
        </p:txBody>
      </p:sp>
      <p:sp>
        <p:nvSpPr>
          <p:cNvPr id="4" name="Slide Number Placeholder 3">
            <a:extLst>
              <a:ext uri="{FF2B5EF4-FFF2-40B4-BE49-F238E27FC236}">
                <a16:creationId xmlns:a16="http://schemas.microsoft.com/office/drawing/2014/main" id="{45307CAB-CC19-E561-6056-55FCC4A4391F}"/>
              </a:ext>
            </a:extLst>
          </p:cNvPr>
          <p:cNvSpPr>
            <a:spLocks noGrp="1"/>
          </p:cNvSpPr>
          <p:nvPr>
            <p:ph type="sldNum" sz="quarter" idx="12"/>
          </p:nvPr>
        </p:nvSpPr>
        <p:spPr>
          <a:xfrm>
            <a:off x="8590663" y="6041362"/>
            <a:ext cx="683339" cy="365125"/>
          </a:xfrm>
        </p:spPr>
        <p:txBody>
          <a:bodyPr>
            <a:normAutofit/>
          </a:bodyPr>
          <a:lstStyle/>
          <a:p>
            <a:pPr>
              <a:spcAft>
                <a:spcPts val="600"/>
              </a:spcAft>
            </a:pPr>
            <a:fld id="{99E99FC1-41DA-4945-9CF0-6BEC6CEAE2AF}" type="slidenum">
              <a:rPr lang="en-CA" smtClean="0"/>
              <a:pPr>
                <a:spcAft>
                  <a:spcPts val="600"/>
                </a:spcAft>
              </a:pPr>
              <a:t>21</a:t>
            </a:fld>
            <a:endParaRPr lang="en-CA"/>
          </a:p>
        </p:txBody>
      </p:sp>
    </p:spTree>
    <p:extLst>
      <p:ext uri="{BB962C8B-B14F-4D97-AF65-F5344CB8AC3E}">
        <p14:creationId xmlns:p14="http://schemas.microsoft.com/office/powerpoint/2010/main" val="38505451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A3CAAA8-6ACB-F293-D173-E93CC1FFC52B}"/>
              </a:ext>
            </a:extLst>
          </p:cNvPr>
          <p:cNvSpPr>
            <a:spLocks noGrp="1"/>
          </p:cNvSpPr>
          <p:nvPr>
            <p:ph idx="1"/>
          </p:nvPr>
        </p:nvSpPr>
        <p:spPr>
          <a:xfrm>
            <a:off x="5209563" y="375209"/>
            <a:ext cx="4945090" cy="6242159"/>
          </a:xfrm>
        </p:spPr>
        <p:txBody>
          <a:bodyPr>
            <a:normAutofit/>
          </a:bodyPr>
          <a:lstStyle/>
          <a:p>
            <a:pPr marL="0" indent="0">
              <a:lnSpc>
                <a:spcPct val="90000"/>
              </a:lnSpc>
              <a:buNone/>
            </a:pPr>
            <a:r>
              <a:rPr lang="en-US" sz="2200" dirty="0">
                <a:latin typeface="Cardo"/>
              </a:rPr>
              <a:t>Grant us the insight to see the need in those around us, the wisdom to know how to respond, and the strength to do so willingly. </a:t>
            </a:r>
            <a:br>
              <a:rPr lang="en-US" sz="2200" dirty="0">
                <a:latin typeface="Cardo"/>
              </a:rPr>
            </a:br>
            <a:r>
              <a:rPr lang="en-US" sz="2200" dirty="0">
                <a:latin typeface="Cardo"/>
              </a:rPr>
              <a:t>We pray for those we might cross the road to avoid - the poor, the vulnerable and the marginalized. Those, who in many and various ways, have been stripped, beaten and left for dead. </a:t>
            </a:r>
            <a:br>
              <a:rPr lang="en-US" sz="2200" dirty="0">
                <a:latin typeface="Cardo"/>
              </a:rPr>
            </a:br>
            <a:r>
              <a:rPr lang="en-US" sz="2200" dirty="0">
                <a:latin typeface="Cardo"/>
              </a:rPr>
              <a:t>We pray for all who call from us more than we feel we have to give. Open our eyes, that we might not cross the road from human need. </a:t>
            </a:r>
            <a:br>
              <a:rPr lang="en-US" sz="2200" dirty="0">
                <a:latin typeface="Cardo"/>
              </a:rPr>
            </a:br>
            <a:r>
              <a:rPr lang="en-US" sz="2200" dirty="0">
                <a:latin typeface="Cardo"/>
              </a:rPr>
              <a:t>May our love of you and love of our </a:t>
            </a:r>
            <a:r>
              <a:rPr lang="en-US" sz="2200" dirty="0" err="1">
                <a:latin typeface="Cardo"/>
              </a:rPr>
              <a:t>neighbour</a:t>
            </a:r>
            <a:r>
              <a:rPr lang="en-US" sz="2200" dirty="0">
                <a:latin typeface="Cardo"/>
              </a:rPr>
              <a:t> call us to be people of peace and justice in the world. </a:t>
            </a:r>
            <a:br>
              <a:rPr lang="en-US" sz="2200" dirty="0">
                <a:latin typeface="Cardo"/>
              </a:rPr>
            </a:br>
            <a:r>
              <a:rPr lang="en-US" sz="2200" dirty="0">
                <a:latin typeface="Cardo"/>
              </a:rPr>
              <a:t>And may we, like the Good Samaritan, always ‘go and do likewise’. Amen.</a:t>
            </a:r>
          </a:p>
          <a:p>
            <a:pPr marL="0" indent="0" algn="r">
              <a:lnSpc>
                <a:spcPct val="90000"/>
              </a:lnSpc>
              <a:buNone/>
            </a:pPr>
            <a:r>
              <a:rPr lang="en-US" i="1" dirty="0">
                <a:latin typeface="Cardo"/>
              </a:rPr>
              <a:t>(Good Samaritan Prayer)</a:t>
            </a:r>
            <a:endParaRPr lang="en-CA" i="1" dirty="0">
              <a:latin typeface="Cardo"/>
            </a:endParaRPr>
          </a:p>
        </p:txBody>
      </p:sp>
      <p:pic>
        <p:nvPicPr>
          <p:cNvPr id="5" name="Picture 4" descr="Hands holding heart">
            <a:extLst>
              <a:ext uri="{FF2B5EF4-FFF2-40B4-BE49-F238E27FC236}">
                <a16:creationId xmlns:a16="http://schemas.microsoft.com/office/drawing/2014/main" id="{6A3DF005-9AF8-3376-396C-BDF623AD68E4}"/>
              </a:ext>
            </a:extLst>
          </p:cNvPr>
          <p:cNvPicPr>
            <a:picLocks noChangeAspect="1"/>
          </p:cNvPicPr>
          <p:nvPr/>
        </p:nvPicPr>
        <p:blipFill rotWithShape="1">
          <a:blip r:embed="rId2">
            <a:extLst>
              <a:ext uri="{28A0092B-C50C-407E-A947-70E740481C1C}">
                <a14:useLocalDpi xmlns:a14="http://schemas.microsoft.com/office/drawing/2010/main" val="0"/>
              </a:ext>
            </a:extLst>
          </a:blip>
          <a:srcRect l="2699" r="44790" b="-2"/>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15" name="Isosceles Triangle 14">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Tree>
    <p:extLst>
      <p:ext uri="{BB962C8B-B14F-4D97-AF65-F5344CB8AC3E}">
        <p14:creationId xmlns:p14="http://schemas.microsoft.com/office/powerpoint/2010/main" val="25592645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73E3ED-F2BB-C587-F274-8FDD94E578D0}"/>
              </a:ext>
            </a:extLst>
          </p:cNvPr>
          <p:cNvSpPr>
            <a:spLocks noGrp="1"/>
          </p:cNvSpPr>
          <p:nvPr>
            <p:ph type="title"/>
          </p:nvPr>
        </p:nvSpPr>
        <p:spPr>
          <a:xfrm>
            <a:off x="4441370" y="609600"/>
            <a:ext cx="4832631" cy="1320800"/>
          </a:xfrm>
        </p:spPr>
        <p:txBody>
          <a:bodyPr/>
          <a:lstStyle/>
          <a:p>
            <a:r>
              <a:rPr lang="en-CA" dirty="0"/>
              <a:t>Opening Prayer</a:t>
            </a:r>
          </a:p>
        </p:txBody>
      </p:sp>
      <p:pic>
        <p:nvPicPr>
          <p:cNvPr id="4" name="Content Placeholder 3" descr="A picture containing indoor&#10;&#10;Description automatically generated">
            <a:extLst>
              <a:ext uri="{FF2B5EF4-FFF2-40B4-BE49-F238E27FC236}">
                <a16:creationId xmlns:a16="http://schemas.microsoft.com/office/drawing/2014/main" id="{611AABAD-1C0C-730B-FD19-10A2BCF6EC06}"/>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38240" r="22377" b="-2"/>
          <a:stretch/>
        </p:blipFill>
        <p:spPr>
          <a:xfrm>
            <a:off x="436299" y="1270000"/>
            <a:ext cx="2931428" cy="4959255"/>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5" name="TextBox 4">
            <a:extLst>
              <a:ext uri="{FF2B5EF4-FFF2-40B4-BE49-F238E27FC236}">
                <a16:creationId xmlns:a16="http://schemas.microsoft.com/office/drawing/2014/main" id="{8B0728F6-06C1-190F-F285-4C035232D948}"/>
              </a:ext>
            </a:extLst>
          </p:cNvPr>
          <p:cNvSpPr txBox="1"/>
          <p:nvPr/>
        </p:nvSpPr>
        <p:spPr>
          <a:xfrm>
            <a:off x="3539177" y="1381105"/>
            <a:ext cx="6976423" cy="4339650"/>
          </a:xfrm>
          <a:prstGeom prst="rect">
            <a:avLst/>
          </a:prstGeom>
          <a:noFill/>
        </p:spPr>
        <p:txBody>
          <a:bodyPr wrap="square" rtlCol="0">
            <a:spAutoFit/>
          </a:bodyPr>
          <a:lstStyle/>
          <a:p>
            <a:pPr marL="109728"/>
            <a:r>
              <a:rPr lang="en-US" sz="2800" b="1" dirty="0">
                <a:latin typeface="Cardo"/>
              </a:rPr>
              <a:t>All</a:t>
            </a:r>
            <a:r>
              <a:rPr lang="en-US" sz="2800" dirty="0">
                <a:latin typeface="Cardo"/>
              </a:rPr>
              <a:t>:  … in the name of the Father, Son and the Holy Spirit.</a:t>
            </a:r>
            <a:endParaRPr lang="en-CA" sz="2800" dirty="0">
              <a:latin typeface="Cardo"/>
            </a:endParaRPr>
          </a:p>
          <a:p>
            <a:pPr marL="109728"/>
            <a:endParaRPr lang="en-CA" sz="2800" b="1" dirty="0">
              <a:latin typeface="Cardo"/>
            </a:endParaRPr>
          </a:p>
          <a:p>
            <a:pPr marL="109728"/>
            <a:r>
              <a:rPr lang="en-US" sz="2800" b="1" dirty="0">
                <a:latin typeface="Cardo"/>
              </a:rPr>
              <a:t>Reader 1:</a:t>
            </a:r>
            <a:endParaRPr lang="en-US" sz="2800" dirty="0">
              <a:latin typeface="Cardo"/>
            </a:endParaRPr>
          </a:p>
          <a:p>
            <a:pPr marL="109728" indent="0">
              <a:buNone/>
            </a:pPr>
            <a:r>
              <a:rPr lang="en-US" sz="2800" dirty="0">
                <a:latin typeface="Cardo"/>
              </a:rPr>
              <a:t>You shall love the Lord your God with all your heart, and with all your soul, and with all your strength, and with all your mind; and your neighbor as yourself. </a:t>
            </a:r>
            <a:br>
              <a:rPr lang="en-US" sz="2800" dirty="0">
                <a:latin typeface="Cardo"/>
              </a:rPr>
            </a:br>
            <a:r>
              <a:rPr lang="en-US" sz="2000" dirty="0">
                <a:latin typeface="Cardo"/>
              </a:rPr>
              <a:t>(Luke 10:27)</a:t>
            </a:r>
            <a:endParaRPr lang="en-US" sz="2000" b="1" dirty="0">
              <a:latin typeface="Cardo"/>
            </a:endParaRPr>
          </a:p>
          <a:p>
            <a:pPr marL="109728"/>
            <a:endParaRPr lang="en-US" sz="2400" dirty="0">
              <a:latin typeface="Cardo"/>
            </a:endParaRPr>
          </a:p>
        </p:txBody>
      </p:sp>
      <p:sp>
        <p:nvSpPr>
          <p:cNvPr id="3" name="Slide Number Placeholder 2">
            <a:extLst>
              <a:ext uri="{FF2B5EF4-FFF2-40B4-BE49-F238E27FC236}">
                <a16:creationId xmlns:a16="http://schemas.microsoft.com/office/drawing/2014/main" id="{38575A70-7EF2-0132-1298-61054CE72ED8}"/>
              </a:ext>
            </a:extLst>
          </p:cNvPr>
          <p:cNvSpPr>
            <a:spLocks noGrp="1"/>
          </p:cNvSpPr>
          <p:nvPr>
            <p:ph type="sldNum" sz="quarter" idx="12"/>
          </p:nvPr>
        </p:nvSpPr>
        <p:spPr/>
        <p:txBody>
          <a:bodyPr/>
          <a:lstStyle/>
          <a:p>
            <a:fld id="{99E99FC1-41DA-4945-9CF0-6BEC6CEAE2AF}" type="slidenum">
              <a:rPr lang="en-CA" smtClean="0"/>
              <a:t>3</a:t>
            </a:fld>
            <a:endParaRPr lang="en-CA" dirty="0"/>
          </a:p>
        </p:txBody>
      </p:sp>
    </p:spTree>
    <p:extLst>
      <p:ext uri="{BB962C8B-B14F-4D97-AF65-F5344CB8AC3E}">
        <p14:creationId xmlns:p14="http://schemas.microsoft.com/office/powerpoint/2010/main" val="16959817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38C732-3714-BD63-FCF0-5CBDE5C3D5F5}"/>
              </a:ext>
            </a:extLst>
          </p:cNvPr>
          <p:cNvPicPr>
            <a:picLocks noChangeAspect="1"/>
          </p:cNvPicPr>
          <p:nvPr/>
        </p:nvPicPr>
        <p:blipFill rotWithShape="1">
          <a:blip r:embed="rId2">
            <a:extLst>
              <a:ext uri="{28A0092B-C50C-407E-A947-70E740481C1C}">
                <a14:useLocalDpi xmlns:a14="http://schemas.microsoft.com/office/drawing/2010/main" val="0"/>
              </a:ext>
            </a:extLst>
          </a:blip>
          <a:srcRect l="59379" t="7792" r="18138" b="-1"/>
          <a:stretch/>
        </p:blipFill>
        <p:spPr>
          <a:xfrm>
            <a:off x="20" y="10"/>
            <a:ext cx="2734036" cy="6867719"/>
          </a:xfrm>
          <a:custGeom>
            <a:avLst/>
            <a:gdLst/>
            <a:ahLst/>
            <a:cxnLst/>
            <a:rect l="l" t="t" r="r" b="b"/>
            <a:pathLst>
              <a:path w="2734056" h="6858000">
                <a:moveTo>
                  <a:pt x="0" y="0"/>
                </a:moveTo>
                <a:lnTo>
                  <a:pt x="1674254" y="0"/>
                </a:lnTo>
                <a:lnTo>
                  <a:pt x="2734056" y="6850199"/>
                </a:lnTo>
                <a:lnTo>
                  <a:pt x="2734056" y="6858000"/>
                </a:lnTo>
                <a:lnTo>
                  <a:pt x="461457" y="6858000"/>
                </a:lnTo>
                <a:lnTo>
                  <a:pt x="0" y="4134118"/>
                </a:lnTo>
                <a:close/>
              </a:path>
            </a:pathLst>
          </a:custGeom>
        </p:spPr>
      </p:pic>
      <p:sp>
        <p:nvSpPr>
          <p:cNvPr id="10" name="Isosceles Triangle 9">
            <a:extLst>
              <a:ext uri="{FF2B5EF4-FFF2-40B4-BE49-F238E27FC236}">
                <a16:creationId xmlns:a16="http://schemas.microsoft.com/office/drawing/2014/main" id="{EB6743CF-E74B-4A3C-A785-599069DB89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13201"/>
            <a:ext cx="476655" cy="2844800"/>
          </a:xfrm>
          <a:prstGeom prst="triangle">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3" name="Content Placeholder 2">
            <a:extLst>
              <a:ext uri="{FF2B5EF4-FFF2-40B4-BE49-F238E27FC236}">
                <a16:creationId xmlns:a16="http://schemas.microsoft.com/office/drawing/2014/main" id="{CD7E150E-BA40-CBF1-DE39-70D2B9EC8839}"/>
              </a:ext>
            </a:extLst>
          </p:cNvPr>
          <p:cNvSpPr>
            <a:spLocks noGrp="1"/>
          </p:cNvSpPr>
          <p:nvPr>
            <p:ph idx="1"/>
          </p:nvPr>
        </p:nvSpPr>
        <p:spPr>
          <a:xfrm>
            <a:off x="2849562" y="552450"/>
            <a:ext cx="6999288" cy="5867399"/>
          </a:xfrm>
        </p:spPr>
        <p:txBody>
          <a:bodyPr>
            <a:normAutofit/>
          </a:bodyPr>
          <a:lstStyle/>
          <a:p>
            <a:pPr marL="0" indent="0">
              <a:lnSpc>
                <a:spcPct val="90000"/>
              </a:lnSpc>
              <a:buNone/>
            </a:pPr>
            <a:r>
              <a:rPr lang="en-US" sz="2200" b="1" dirty="0">
                <a:latin typeface="Cardo"/>
              </a:rPr>
              <a:t>Reader 2:</a:t>
            </a:r>
          </a:p>
          <a:p>
            <a:pPr marL="0" indent="0">
              <a:lnSpc>
                <a:spcPct val="90000"/>
              </a:lnSpc>
              <a:buNone/>
            </a:pPr>
            <a:r>
              <a:rPr lang="en-US" sz="2200" dirty="0">
                <a:latin typeface="Cardo"/>
              </a:rPr>
              <a:t>Human beings are so made that they cannot live, develop and find fulfillment except in the sincerest gift of self to others... No one can experience the true beauty of life without relating to others, without having real faces to love.   </a:t>
            </a:r>
            <a:br>
              <a:rPr lang="en-US" sz="2200" dirty="0">
                <a:latin typeface="Cardo"/>
              </a:rPr>
            </a:br>
            <a:r>
              <a:rPr lang="en-US" i="1" dirty="0">
                <a:latin typeface="Cardo"/>
              </a:rPr>
              <a:t>(Pope Francis, Fratelli Tutti, 87)</a:t>
            </a:r>
          </a:p>
          <a:p>
            <a:pPr marL="0" indent="0">
              <a:lnSpc>
                <a:spcPct val="90000"/>
              </a:lnSpc>
              <a:buNone/>
            </a:pPr>
            <a:r>
              <a:rPr lang="en-US" sz="2200" b="1" dirty="0">
                <a:latin typeface="Cardo"/>
              </a:rPr>
              <a:t>All:</a:t>
            </a:r>
          </a:p>
          <a:p>
            <a:pPr marL="0" indent="0">
              <a:lnSpc>
                <a:spcPct val="90000"/>
              </a:lnSpc>
              <a:buNone/>
            </a:pPr>
            <a:r>
              <a:rPr lang="en-US" sz="2200" dirty="0">
                <a:latin typeface="Cardo"/>
              </a:rPr>
              <a:t>May our hearts be open to all the peoples and nations of the earth. May we recognize the goodness and beauty that you have sown in each of us, and thus forge bonds of unity, common projects, and shared dreams. </a:t>
            </a:r>
            <a:br>
              <a:rPr lang="en-US" sz="2200" dirty="0">
                <a:latin typeface="Cardo"/>
              </a:rPr>
            </a:br>
            <a:r>
              <a:rPr lang="en-US" i="1" dirty="0">
                <a:latin typeface="Cardo"/>
              </a:rPr>
              <a:t>(Pope Francis, Fratelli Tutti: Prayer to the Creator)</a:t>
            </a:r>
          </a:p>
          <a:p>
            <a:pPr marL="0" indent="0">
              <a:lnSpc>
                <a:spcPct val="90000"/>
              </a:lnSpc>
              <a:buNone/>
            </a:pPr>
            <a:r>
              <a:rPr lang="en-CA" sz="2200" dirty="0">
                <a:latin typeface="Cardo"/>
              </a:rPr>
              <a:t>And to this end we prayer…</a:t>
            </a:r>
            <a:br>
              <a:rPr lang="en-CA" sz="2200" dirty="0">
                <a:latin typeface="Cardo"/>
              </a:rPr>
            </a:br>
            <a:r>
              <a:rPr lang="en-US" sz="2200" b="0" i="0" dirty="0">
                <a:effectLst/>
                <a:latin typeface="Cardo"/>
              </a:rPr>
              <a:t>Glory Be to the Father, and to the Son, and to the Holy Spirit. As it was in the beginning, is now, and ever shall be, world without end. Amen.</a:t>
            </a:r>
            <a:endParaRPr lang="en-CA" sz="2200" dirty="0">
              <a:latin typeface="Cardo"/>
            </a:endParaRPr>
          </a:p>
        </p:txBody>
      </p:sp>
    </p:spTree>
    <p:extLst>
      <p:ext uri="{BB962C8B-B14F-4D97-AF65-F5344CB8AC3E}">
        <p14:creationId xmlns:p14="http://schemas.microsoft.com/office/powerpoint/2010/main" val="11906998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C2A110-11D9-7F68-ED8B-7FB0F50A5BF2}"/>
              </a:ext>
            </a:extLst>
          </p:cNvPr>
          <p:cNvSpPr>
            <a:spLocks noGrp="1"/>
          </p:cNvSpPr>
          <p:nvPr>
            <p:ph type="title"/>
          </p:nvPr>
        </p:nvSpPr>
        <p:spPr>
          <a:xfrm>
            <a:off x="1629295" y="609600"/>
            <a:ext cx="8163098" cy="1320800"/>
          </a:xfrm>
        </p:spPr>
        <p:txBody>
          <a:bodyPr>
            <a:noAutofit/>
          </a:bodyPr>
          <a:lstStyle/>
          <a:p>
            <a:pPr algn="ctr"/>
            <a:r>
              <a:rPr lang="en-CA" sz="2800" b="1" dirty="0"/>
              <a:t>The Course: </a:t>
            </a:r>
            <a:br>
              <a:rPr lang="en-CA" sz="2800" b="1" dirty="0"/>
            </a:br>
            <a:r>
              <a:rPr lang="en-CA" sz="2800" b="1" dirty="0"/>
              <a:t>4 Modules/Sessions according the CCCB Toolkit</a:t>
            </a:r>
            <a:endParaRPr lang="en-CA" sz="2800" dirty="0"/>
          </a:p>
        </p:txBody>
      </p:sp>
      <p:pic>
        <p:nvPicPr>
          <p:cNvPr id="5" name="Picture 4" descr="Plant growing in a concrete crack">
            <a:extLst>
              <a:ext uri="{FF2B5EF4-FFF2-40B4-BE49-F238E27FC236}">
                <a16:creationId xmlns:a16="http://schemas.microsoft.com/office/drawing/2014/main" id="{EB8FF670-1A73-51AD-97D4-CB7AD07636D8}"/>
              </a:ext>
            </a:extLst>
          </p:cNvPr>
          <p:cNvPicPr>
            <a:picLocks noChangeAspect="1"/>
          </p:cNvPicPr>
          <p:nvPr/>
        </p:nvPicPr>
        <p:blipFill rotWithShape="1">
          <a:blip r:embed="rId3"/>
          <a:srcRect l="30767" t="142" r="42697" b="-1"/>
          <a:stretch/>
        </p:blipFill>
        <p:spPr>
          <a:xfrm>
            <a:off x="20" y="10"/>
            <a:ext cx="2734036" cy="6867719"/>
          </a:xfrm>
          <a:custGeom>
            <a:avLst/>
            <a:gdLst/>
            <a:ahLst/>
            <a:cxnLst/>
            <a:rect l="l" t="t" r="r" b="b"/>
            <a:pathLst>
              <a:path w="2734056" h="6858000">
                <a:moveTo>
                  <a:pt x="0" y="0"/>
                </a:moveTo>
                <a:lnTo>
                  <a:pt x="1674254" y="0"/>
                </a:lnTo>
                <a:lnTo>
                  <a:pt x="2734056" y="6850199"/>
                </a:lnTo>
                <a:lnTo>
                  <a:pt x="2734056" y="6858000"/>
                </a:lnTo>
                <a:lnTo>
                  <a:pt x="461457" y="6858000"/>
                </a:lnTo>
                <a:lnTo>
                  <a:pt x="0" y="4134118"/>
                </a:lnTo>
                <a:close/>
              </a:path>
            </a:pathLst>
          </a:custGeom>
        </p:spPr>
      </p:pic>
      <p:sp>
        <p:nvSpPr>
          <p:cNvPr id="30" name="Isosceles Triangle 29">
            <a:extLst>
              <a:ext uri="{FF2B5EF4-FFF2-40B4-BE49-F238E27FC236}">
                <a16:creationId xmlns:a16="http://schemas.microsoft.com/office/drawing/2014/main" id="{EB6743CF-E74B-4A3C-A785-599069DB89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13201"/>
            <a:ext cx="476655" cy="2844800"/>
          </a:xfrm>
          <a:prstGeom prst="triangle">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3" name="Content Placeholder 2">
            <a:extLst>
              <a:ext uri="{FF2B5EF4-FFF2-40B4-BE49-F238E27FC236}">
                <a16:creationId xmlns:a16="http://schemas.microsoft.com/office/drawing/2014/main" id="{56065860-0396-02EB-540D-B3949AD4FE5D}"/>
              </a:ext>
            </a:extLst>
          </p:cNvPr>
          <p:cNvSpPr>
            <a:spLocks noGrp="1"/>
          </p:cNvSpPr>
          <p:nvPr>
            <p:ph idx="1"/>
          </p:nvPr>
        </p:nvSpPr>
        <p:spPr>
          <a:xfrm>
            <a:off x="2550695" y="1930399"/>
            <a:ext cx="7579893" cy="4686969"/>
          </a:xfrm>
        </p:spPr>
        <p:txBody>
          <a:bodyPr>
            <a:normAutofit lnSpcReduction="10000"/>
          </a:bodyPr>
          <a:lstStyle/>
          <a:p>
            <a:pPr lvl="1"/>
            <a:r>
              <a:rPr lang="en-CA" sz="2400" dirty="0">
                <a:solidFill>
                  <a:schemeClr val="tx1"/>
                </a:solidFill>
              </a:rPr>
              <a:t>Module 1:</a:t>
            </a:r>
            <a:br>
              <a:rPr lang="en-CA" sz="2400" dirty="0">
                <a:solidFill>
                  <a:schemeClr val="tx1"/>
                </a:solidFill>
              </a:rPr>
            </a:br>
            <a:r>
              <a:rPr lang="en-CA" sz="2400" dirty="0">
                <a:solidFill>
                  <a:schemeClr val="tx1"/>
                </a:solidFill>
              </a:rPr>
              <a:t>Understanding the Human Experience of Dying and Death (and passing onto Eternal Life)</a:t>
            </a:r>
          </a:p>
          <a:p>
            <a:pPr lvl="1"/>
            <a:r>
              <a:rPr lang="en-CA" sz="2400" dirty="0">
                <a:solidFill>
                  <a:schemeClr val="tx1"/>
                </a:solidFill>
              </a:rPr>
              <a:t>Module 2: </a:t>
            </a:r>
            <a:br>
              <a:rPr lang="en-CA" sz="2400" dirty="0">
                <a:solidFill>
                  <a:schemeClr val="tx1"/>
                </a:solidFill>
              </a:rPr>
            </a:br>
            <a:r>
              <a:rPr lang="en-CA" sz="2400" dirty="0">
                <a:solidFill>
                  <a:schemeClr val="tx1"/>
                </a:solidFill>
              </a:rPr>
              <a:t>Discerning and Making Decisions at the End of Life (as we prepare to pass on to Eternal Life)</a:t>
            </a:r>
          </a:p>
          <a:p>
            <a:pPr lvl="1"/>
            <a:r>
              <a:rPr lang="en-CA" sz="2400" dirty="0">
                <a:solidFill>
                  <a:schemeClr val="tx1"/>
                </a:solidFill>
              </a:rPr>
              <a:t>Module3: </a:t>
            </a:r>
            <a:br>
              <a:rPr lang="en-CA" sz="2400" dirty="0">
                <a:solidFill>
                  <a:schemeClr val="tx1"/>
                </a:solidFill>
              </a:rPr>
            </a:br>
            <a:r>
              <a:rPr lang="en-CA" sz="2400" dirty="0">
                <a:solidFill>
                  <a:schemeClr val="tx1"/>
                </a:solidFill>
              </a:rPr>
              <a:t>Accompanying Those at the End of Life (as they pass on to Eternal Life)</a:t>
            </a:r>
          </a:p>
          <a:p>
            <a:pPr lvl="1"/>
            <a:r>
              <a:rPr lang="en-CA" sz="2400" dirty="0">
                <a:solidFill>
                  <a:schemeClr val="accent2">
                    <a:lumMod val="50000"/>
                  </a:schemeClr>
                </a:solidFill>
              </a:rPr>
              <a:t>Module 4: (today)</a:t>
            </a:r>
            <a:br>
              <a:rPr lang="en-CA" sz="2400" dirty="0">
                <a:solidFill>
                  <a:schemeClr val="accent2">
                    <a:lumMod val="50000"/>
                  </a:schemeClr>
                </a:solidFill>
              </a:rPr>
            </a:br>
            <a:r>
              <a:rPr lang="en-CA" sz="2400" dirty="0">
                <a:solidFill>
                  <a:schemeClr val="accent2">
                    <a:lumMod val="50000"/>
                  </a:schemeClr>
                </a:solidFill>
              </a:rPr>
              <a:t>Supporting and Integrating within the Wider Community</a:t>
            </a:r>
          </a:p>
        </p:txBody>
      </p:sp>
    </p:spTree>
    <p:extLst>
      <p:ext uri="{BB962C8B-B14F-4D97-AF65-F5344CB8AC3E}">
        <p14:creationId xmlns:p14="http://schemas.microsoft.com/office/powerpoint/2010/main" val="23855192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EBAF65-DEB6-5DF6-E2EC-0CAA49BC1B10}"/>
              </a:ext>
            </a:extLst>
          </p:cNvPr>
          <p:cNvSpPr>
            <a:spLocks noGrp="1"/>
          </p:cNvSpPr>
          <p:nvPr>
            <p:ph type="title"/>
          </p:nvPr>
        </p:nvSpPr>
        <p:spPr>
          <a:xfrm>
            <a:off x="4721639" y="609600"/>
            <a:ext cx="5040287" cy="1320800"/>
          </a:xfrm>
        </p:spPr>
        <p:txBody>
          <a:bodyPr>
            <a:normAutofit/>
          </a:bodyPr>
          <a:lstStyle/>
          <a:p>
            <a:pPr algn="ctr"/>
            <a:r>
              <a:rPr lang="en-CA" dirty="0"/>
              <a:t>Agenda for the Day</a:t>
            </a:r>
          </a:p>
        </p:txBody>
      </p:sp>
      <p:sp>
        <p:nvSpPr>
          <p:cNvPr id="3" name="Content Placeholder 2">
            <a:extLst>
              <a:ext uri="{FF2B5EF4-FFF2-40B4-BE49-F238E27FC236}">
                <a16:creationId xmlns:a16="http://schemas.microsoft.com/office/drawing/2014/main" id="{7459ABB5-136E-5006-80EC-959453208B77}"/>
              </a:ext>
            </a:extLst>
          </p:cNvPr>
          <p:cNvSpPr>
            <a:spLocks noGrp="1"/>
          </p:cNvSpPr>
          <p:nvPr>
            <p:ph idx="1"/>
          </p:nvPr>
        </p:nvSpPr>
        <p:spPr>
          <a:xfrm>
            <a:off x="4552383" y="1269242"/>
            <a:ext cx="4721619" cy="5420315"/>
          </a:xfrm>
        </p:spPr>
        <p:txBody>
          <a:bodyPr>
            <a:normAutofit/>
          </a:bodyPr>
          <a:lstStyle/>
          <a:p>
            <a:pPr>
              <a:lnSpc>
                <a:spcPct val="90000"/>
              </a:lnSpc>
            </a:pPr>
            <a:r>
              <a:rPr lang="en-CA" dirty="0"/>
              <a:t>Part 1: Experience</a:t>
            </a:r>
          </a:p>
          <a:p>
            <a:pPr lvl="1">
              <a:lnSpc>
                <a:spcPct val="90000"/>
              </a:lnSpc>
            </a:pPr>
            <a:r>
              <a:rPr lang="en-CA" sz="1800" dirty="0"/>
              <a:t>Preparing our Hearts</a:t>
            </a:r>
          </a:p>
          <a:p>
            <a:pPr lvl="1">
              <a:lnSpc>
                <a:spcPct val="90000"/>
              </a:lnSpc>
            </a:pPr>
            <a:r>
              <a:rPr lang="en-CA" sz="1800" dirty="0"/>
              <a:t>Proclamation of the Word</a:t>
            </a:r>
          </a:p>
          <a:p>
            <a:pPr lvl="1">
              <a:lnSpc>
                <a:spcPct val="90000"/>
              </a:lnSpc>
            </a:pPr>
            <a:r>
              <a:rPr lang="en-CA" sz="1800" dirty="0"/>
              <a:t>Guided Personal Reflection</a:t>
            </a:r>
          </a:p>
          <a:p>
            <a:pPr lvl="1">
              <a:lnSpc>
                <a:spcPct val="90000"/>
              </a:lnSpc>
            </a:pPr>
            <a:r>
              <a:rPr lang="en-CA" sz="1800" dirty="0"/>
              <a:t>Table Conversation</a:t>
            </a:r>
          </a:p>
          <a:p>
            <a:pPr lvl="1">
              <a:lnSpc>
                <a:spcPct val="90000"/>
              </a:lnSpc>
            </a:pPr>
            <a:r>
              <a:rPr lang="en-CA" sz="1800" dirty="0"/>
              <a:t>Large Group Focus</a:t>
            </a:r>
          </a:p>
          <a:p>
            <a:pPr>
              <a:lnSpc>
                <a:spcPct val="90000"/>
              </a:lnSpc>
            </a:pPr>
            <a:r>
              <a:rPr lang="en-CA" dirty="0"/>
              <a:t>Part 2: New Information (X3 with break in between)</a:t>
            </a:r>
          </a:p>
          <a:p>
            <a:pPr lvl="1">
              <a:lnSpc>
                <a:spcPct val="90000"/>
              </a:lnSpc>
            </a:pPr>
            <a:r>
              <a:rPr lang="en-CA" sz="1800" dirty="0"/>
              <a:t>Video</a:t>
            </a:r>
          </a:p>
          <a:p>
            <a:pPr lvl="1">
              <a:lnSpc>
                <a:spcPct val="90000"/>
              </a:lnSpc>
            </a:pPr>
            <a:r>
              <a:rPr lang="en-CA" sz="1800" dirty="0"/>
              <a:t>Application to My Life</a:t>
            </a:r>
          </a:p>
          <a:p>
            <a:pPr lvl="1">
              <a:lnSpc>
                <a:spcPct val="90000"/>
              </a:lnSpc>
            </a:pPr>
            <a:r>
              <a:rPr lang="en-CA" sz="1800" dirty="0"/>
              <a:t>Small Group Conversation</a:t>
            </a:r>
          </a:p>
          <a:p>
            <a:pPr lvl="1">
              <a:lnSpc>
                <a:spcPct val="90000"/>
              </a:lnSpc>
            </a:pPr>
            <a:r>
              <a:rPr lang="en-CA" sz="1800" dirty="0"/>
              <a:t>Large Group Focus</a:t>
            </a:r>
          </a:p>
          <a:p>
            <a:pPr>
              <a:lnSpc>
                <a:spcPct val="90000"/>
              </a:lnSpc>
            </a:pPr>
            <a:r>
              <a:rPr lang="en-CA" dirty="0"/>
              <a:t>Part 3: Action </a:t>
            </a:r>
          </a:p>
          <a:p>
            <a:pPr lvl="1">
              <a:lnSpc>
                <a:spcPct val="90000"/>
              </a:lnSpc>
            </a:pPr>
            <a:r>
              <a:rPr lang="en-CA" sz="1800" dirty="0"/>
              <a:t>Going Forth</a:t>
            </a:r>
          </a:p>
          <a:p>
            <a:pPr lvl="1">
              <a:lnSpc>
                <a:spcPct val="90000"/>
              </a:lnSpc>
            </a:pPr>
            <a:endParaRPr lang="en-CA" sz="1300" dirty="0"/>
          </a:p>
          <a:p>
            <a:pPr lvl="1">
              <a:lnSpc>
                <a:spcPct val="90000"/>
              </a:lnSpc>
            </a:pPr>
            <a:endParaRPr lang="en-CA" sz="1300" dirty="0"/>
          </a:p>
          <a:p>
            <a:pPr lvl="1">
              <a:lnSpc>
                <a:spcPct val="90000"/>
              </a:lnSpc>
            </a:pPr>
            <a:endParaRPr lang="en-CA" sz="1300" dirty="0"/>
          </a:p>
        </p:txBody>
      </p:sp>
      <p:pic>
        <p:nvPicPr>
          <p:cNvPr id="7" name="Picture 6" descr="Multi-coloured dialogue boxes">
            <a:extLst>
              <a:ext uri="{FF2B5EF4-FFF2-40B4-BE49-F238E27FC236}">
                <a16:creationId xmlns:a16="http://schemas.microsoft.com/office/drawing/2014/main" id="{848D81C8-7224-50A0-9A08-FE8BFC9A872C}"/>
              </a:ext>
            </a:extLst>
          </p:cNvPr>
          <p:cNvPicPr>
            <a:picLocks noChangeAspect="1"/>
          </p:cNvPicPr>
          <p:nvPr/>
        </p:nvPicPr>
        <p:blipFill rotWithShape="1">
          <a:blip r:embed="rId3"/>
          <a:srcRect l="17607" r="21428" b="2"/>
          <a:stretch/>
        </p:blipFill>
        <p:spPr>
          <a:xfrm>
            <a:off x="20" y="-1"/>
            <a:ext cx="4721619"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16" name="Isosceles Triangle 15">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Tree>
    <p:extLst>
      <p:ext uri="{BB962C8B-B14F-4D97-AF65-F5344CB8AC3E}">
        <p14:creationId xmlns:p14="http://schemas.microsoft.com/office/powerpoint/2010/main" val="19684909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7694AA-CE41-381F-225D-849A915D82DA}"/>
              </a:ext>
            </a:extLst>
          </p:cNvPr>
          <p:cNvSpPr>
            <a:spLocks noGrp="1"/>
          </p:cNvSpPr>
          <p:nvPr>
            <p:ph type="title"/>
          </p:nvPr>
        </p:nvSpPr>
        <p:spPr>
          <a:xfrm>
            <a:off x="5394961" y="609600"/>
            <a:ext cx="4386992" cy="930442"/>
          </a:xfrm>
        </p:spPr>
        <p:txBody>
          <a:bodyPr>
            <a:normAutofit/>
          </a:bodyPr>
          <a:lstStyle/>
          <a:p>
            <a:pPr>
              <a:lnSpc>
                <a:spcPct val="90000"/>
              </a:lnSpc>
            </a:pPr>
            <a:r>
              <a:rPr lang="en-CA" sz="2800" dirty="0"/>
              <a:t>Listening Circles – </a:t>
            </a:r>
            <a:br>
              <a:rPr lang="en-CA" sz="2800" dirty="0"/>
            </a:br>
            <a:r>
              <a:rPr lang="en-CA" sz="2800" dirty="0"/>
              <a:t>Norms for Conversation</a:t>
            </a:r>
          </a:p>
        </p:txBody>
      </p:sp>
      <p:sp>
        <p:nvSpPr>
          <p:cNvPr id="3" name="Content Placeholder 2">
            <a:extLst>
              <a:ext uri="{FF2B5EF4-FFF2-40B4-BE49-F238E27FC236}">
                <a16:creationId xmlns:a16="http://schemas.microsoft.com/office/drawing/2014/main" id="{6A725E56-9421-BA83-05C3-7831128A179D}"/>
              </a:ext>
            </a:extLst>
          </p:cNvPr>
          <p:cNvSpPr>
            <a:spLocks noGrp="1"/>
          </p:cNvSpPr>
          <p:nvPr>
            <p:ph idx="1"/>
          </p:nvPr>
        </p:nvSpPr>
        <p:spPr>
          <a:xfrm>
            <a:off x="5209563" y="1540043"/>
            <a:ext cx="4572390" cy="5024043"/>
          </a:xfrm>
        </p:spPr>
        <p:txBody>
          <a:bodyPr>
            <a:noAutofit/>
          </a:bodyPr>
          <a:lstStyle/>
          <a:p>
            <a:pPr lvl="0">
              <a:lnSpc>
                <a:spcPct val="90000"/>
              </a:lnSpc>
              <a:spcBef>
                <a:spcPts val="600"/>
              </a:spcBef>
              <a:spcAft>
                <a:spcPts val="600"/>
              </a:spcAft>
              <a:buFont typeface="Wingdings" panose="05000000000000000000" pitchFamily="2" charset="2"/>
              <a:buChar char="Ø"/>
            </a:pPr>
            <a:r>
              <a:rPr lang="en-US" dirty="0">
                <a:effectLst/>
                <a:latin typeface="Cardo"/>
                <a:ea typeface="Calibri" panose="020F0502020204030204" pitchFamily="34" charset="0"/>
                <a:cs typeface="Calibri" panose="020F0502020204030204" pitchFamily="34" charset="0"/>
              </a:rPr>
              <a:t>Small groups (3-4 people)</a:t>
            </a:r>
          </a:p>
          <a:p>
            <a:pPr>
              <a:lnSpc>
                <a:spcPct val="90000"/>
              </a:lnSpc>
              <a:spcBef>
                <a:spcPts val="600"/>
              </a:spcBef>
              <a:spcAft>
                <a:spcPts val="600"/>
              </a:spcAft>
              <a:buFont typeface="Wingdings" panose="05000000000000000000" pitchFamily="2" charset="2"/>
              <a:buChar char="Ø"/>
            </a:pPr>
            <a:r>
              <a:rPr lang="en-US" dirty="0">
                <a:latin typeface="Cardo"/>
              </a:rPr>
              <a:t>Everyone has a chance to speak; some may choose not to. </a:t>
            </a:r>
          </a:p>
          <a:p>
            <a:pPr>
              <a:lnSpc>
                <a:spcPct val="90000"/>
              </a:lnSpc>
              <a:spcBef>
                <a:spcPts val="600"/>
              </a:spcBef>
              <a:spcAft>
                <a:spcPts val="600"/>
              </a:spcAft>
              <a:buFont typeface="Wingdings" panose="05000000000000000000" pitchFamily="2" charset="2"/>
              <a:buChar char="Ø"/>
            </a:pPr>
            <a:r>
              <a:rPr lang="en-US" dirty="0">
                <a:latin typeface="Cardo"/>
              </a:rPr>
              <a:t>One person to speak at a time. Others to listen and don’t interrupt. </a:t>
            </a:r>
          </a:p>
          <a:p>
            <a:pPr>
              <a:lnSpc>
                <a:spcPct val="90000"/>
              </a:lnSpc>
              <a:spcBef>
                <a:spcPts val="600"/>
              </a:spcBef>
              <a:spcAft>
                <a:spcPts val="600"/>
              </a:spcAft>
              <a:buFont typeface="Wingdings" panose="05000000000000000000" pitchFamily="2" charset="2"/>
              <a:buChar char="Ø"/>
            </a:pPr>
            <a:r>
              <a:rPr lang="en-US">
                <a:effectLst/>
                <a:latin typeface="Cardo"/>
                <a:ea typeface="Calibri" panose="020F0502020204030204" pitchFamily="34" charset="0"/>
                <a:cs typeface="Calibri" panose="020F0502020204030204" pitchFamily="34" charset="0"/>
              </a:rPr>
              <a:t>Allow everyone to speak before you speak again</a:t>
            </a:r>
          </a:p>
          <a:p>
            <a:pPr>
              <a:lnSpc>
                <a:spcPct val="90000"/>
              </a:lnSpc>
              <a:spcBef>
                <a:spcPts val="600"/>
              </a:spcBef>
              <a:spcAft>
                <a:spcPts val="600"/>
              </a:spcAft>
              <a:buFont typeface="Wingdings" panose="05000000000000000000" pitchFamily="2" charset="2"/>
              <a:buChar char="Ø"/>
            </a:pPr>
            <a:r>
              <a:rPr lang="en-US">
                <a:effectLst/>
                <a:latin typeface="Cardo"/>
                <a:ea typeface="Calibri" panose="020F0502020204030204" pitchFamily="34" charset="0"/>
                <a:cs typeface="Calibri" panose="020F0502020204030204" pitchFamily="34" charset="0"/>
              </a:rPr>
              <a:t>Each </a:t>
            </a:r>
            <a:r>
              <a:rPr lang="en-US" dirty="0">
                <a:effectLst/>
                <a:latin typeface="Cardo"/>
                <a:ea typeface="Calibri" panose="020F0502020204030204" pitchFamily="34" charset="0"/>
                <a:cs typeface="Calibri" panose="020F0502020204030204" pitchFamily="34" charset="0"/>
              </a:rPr>
              <a:t>person can choose to share as they see fit. </a:t>
            </a:r>
            <a:r>
              <a:rPr lang="en-US" dirty="0">
                <a:latin typeface="Cardo"/>
              </a:rPr>
              <a:t>Respect what the person has to say</a:t>
            </a:r>
            <a:endParaRPr lang="en-US" dirty="0">
              <a:effectLst/>
              <a:latin typeface="Cardo"/>
              <a:ea typeface="Calibri" panose="020F0502020204030204" pitchFamily="34" charset="0"/>
              <a:cs typeface="Calibri" panose="020F0502020204030204" pitchFamily="34" charset="0"/>
            </a:endParaRPr>
          </a:p>
          <a:p>
            <a:pPr lvl="0">
              <a:lnSpc>
                <a:spcPct val="90000"/>
              </a:lnSpc>
              <a:spcBef>
                <a:spcPts val="600"/>
              </a:spcBef>
              <a:spcAft>
                <a:spcPts val="600"/>
              </a:spcAft>
              <a:buFont typeface="Wingdings" panose="05000000000000000000" pitchFamily="2" charset="2"/>
              <a:buChar char="Ø"/>
            </a:pPr>
            <a:r>
              <a:rPr lang="en-US" dirty="0">
                <a:latin typeface="Cardo"/>
              </a:rPr>
              <a:t>Participants, if they choose, may respond to the speaker in a helpful but non-judgmental/non-confrontational way. </a:t>
            </a:r>
          </a:p>
          <a:p>
            <a:pPr lvl="0">
              <a:lnSpc>
                <a:spcPct val="90000"/>
              </a:lnSpc>
              <a:spcBef>
                <a:spcPts val="600"/>
              </a:spcBef>
              <a:spcAft>
                <a:spcPts val="600"/>
              </a:spcAft>
              <a:buFont typeface="Wingdings" panose="05000000000000000000" pitchFamily="2" charset="2"/>
              <a:buChar char="Ø"/>
            </a:pPr>
            <a:r>
              <a:rPr lang="en-US" dirty="0">
                <a:latin typeface="Cardo"/>
              </a:rPr>
              <a:t>Respect each other and commit to confidentiality to promote trust. </a:t>
            </a:r>
            <a:endParaRPr lang="en-US" dirty="0">
              <a:effectLst/>
              <a:latin typeface="Cardo"/>
              <a:ea typeface="Calibri" panose="020F0502020204030204" pitchFamily="34" charset="0"/>
              <a:cs typeface="Calibri" panose="020F0502020204030204" pitchFamily="34" charset="0"/>
            </a:endParaRPr>
          </a:p>
        </p:txBody>
      </p:sp>
      <p:pic>
        <p:nvPicPr>
          <p:cNvPr id="5" name="Picture 4" descr="Colourful carved figures of humans">
            <a:extLst>
              <a:ext uri="{FF2B5EF4-FFF2-40B4-BE49-F238E27FC236}">
                <a16:creationId xmlns:a16="http://schemas.microsoft.com/office/drawing/2014/main" id="{A7AEC4CE-C9C2-42D4-A15E-47427297F116}"/>
              </a:ext>
            </a:extLst>
          </p:cNvPr>
          <p:cNvPicPr>
            <a:picLocks noChangeAspect="1"/>
          </p:cNvPicPr>
          <p:nvPr/>
        </p:nvPicPr>
        <p:blipFill rotWithShape="1">
          <a:blip r:embed="rId3"/>
          <a:srcRect l="22091" r="21858" b="-1"/>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9" name="Isosceles Triangle 8">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Tree>
    <p:extLst>
      <p:ext uri="{BB962C8B-B14F-4D97-AF65-F5344CB8AC3E}">
        <p14:creationId xmlns:p14="http://schemas.microsoft.com/office/powerpoint/2010/main" val="41330876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F1091-CFE5-FD94-A684-3B55D94965B8}"/>
              </a:ext>
            </a:extLst>
          </p:cNvPr>
          <p:cNvSpPr>
            <a:spLocks noGrp="1"/>
          </p:cNvSpPr>
          <p:nvPr>
            <p:ph type="title"/>
          </p:nvPr>
        </p:nvSpPr>
        <p:spPr>
          <a:xfrm>
            <a:off x="2849562" y="609600"/>
            <a:ext cx="6424440" cy="1320800"/>
          </a:xfrm>
        </p:spPr>
        <p:txBody>
          <a:bodyPr>
            <a:normAutofit/>
          </a:bodyPr>
          <a:lstStyle/>
          <a:p>
            <a:r>
              <a:rPr lang="en-CA" dirty="0"/>
              <a:t>Part 1: Experience</a:t>
            </a:r>
            <a:br>
              <a:rPr lang="en-CA" dirty="0"/>
            </a:br>
            <a:endParaRPr lang="en-CA"/>
          </a:p>
        </p:txBody>
      </p:sp>
      <p:pic>
        <p:nvPicPr>
          <p:cNvPr id="1026" name="Picture 2" descr="illustrations - good samaritan | Bible art, Bible pictures, Bible stories">
            <a:extLst>
              <a:ext uri="{FF2B5EF4-FFF2-40B4-BE49-F238E27FC236}">
                <a16:creationId xmlns:a16="http://schemas.microsoft.com/office/drawing/2014/main" id="{6BAA849D-3D0A-AB1D-A675-C19CC9F93BD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0556" r="43193" b="9090"/>
          <a:stretch/>
        </p:blipFill>
        <p:spPr bwMode="auto">
          <a:xfrm>
            <a:off x="20" y="10"/>
            <a:ext cx="2734036" cy="6867719"/>
          </a:xfrm>
          <a:custGeom>
            <a:avLst/>
            <a:gdLst/>
            <a:ahLst/>
            <a:cxnLst/>
            <a:rect l="l" t="t" r="r" b="b"/>
            <a:pathLst>
              <a:path w="2734056" h="6858000">
                <a:moveTo>
                  <a:pt x="0" y="0"/>
                </a:moveTo>
                <a:lnTo>
                  <a:pt x="1674254" y="0"/>
                </a:lnTo>
                <a:lnTo>
                  <a:pt x="2734056" y="6850199"/>
                </a:lnTo>
                <a:lnTo>
                  <a:pt x="2734056" y="6858000"/>
                </a:lnTo>
                <a:lnTo>
                  <a:pt x="461457" y="6858000"/>
                </a:lnTo>
                <a:lnTo>
                  <a:pt x="0" y="4134118"/>
                </a:lnTo>
                <a:close/>
              </a:path>
            </a:pathLst>
          </a:custGeom>
          <a:noFill/>
          <a:extLst>
            <a:ext uri="{909E8E84-426E-40DD-AFC4-6F175D3DCCD1}">
              <a14:hiddenFill xmlns:a14="http://schemas.microsoft.com/office/drawing/2010/main">
                <a:solidFill>
                  <a:srgbClr val="FFFFFF"/>
                </a:solidFill>
              </a14:hiddenFill>
            </a:ext>
          </a:extLst>
        </p:spPr>
      </p:pic>
      <p:sp>
        <p:nvSpPr>
          <p:cNvPr id="1031" name="Isosceles Triangle 1030">
            <a:extLst>
              <a:ext uri="{FF2B5EF4-FFF2-40B4-BE49-F238E27FC236}">
                <a16:creationId xmlns:a16="http://schemas.microsoft.com/office/drawing/2014/main" id="{EB6743CF-E74B-4A3C-A785-599069DB89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13201"/>
            <a:ext cx="476655" cy="2844800"/>
          </a:xfrm>
          <a:prstGeom prst="triangle">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3" name="Content Placeholder 2">
            <a:extLst>
              <a:ext uri="{FF2B5EF4-FFF2-40B4-BE49-F238E27FC236}">
                <a16:creationId xmlns:a16="http://schemas.microsoft.com/office/drawing/2014/main" id="{AF973B14-AAF1-BC2C-A9C2-8E022D239147}"/>
              </a:ext>
            </a:extLst>
          </p:cNvPr>
          <p:cNvSpPr>
            <a:spLocks noGrp="1"/>
          </p:cNvSpPr>
          <p:nvPr>
            <p:ph idx="1"/>
          </p:nvPr>
        </p:nvSpPr>
        <p:spPr>
          <a:xfrm>
            <a:off x="2430379" y="1443789"/>
            <a:ext cx="7579895" cy="5197643"/>
          </a:xfrm>
        </p:spPr>
        <p:txBody>
          <a:bodyPr>
            <a:normAutofit lnSpcReduction="10000"/>
          </a:bodyPr>
          <a:lstStyle/>
          <a:p>
            <a:pPr>
              <a:lnSpc>
                <a:spcPct val="90000"/>
              </a:lnSpc>
            </a:pPr>
            <a:r>
              <a:rPr lang="en-CA" sz="2000" dirty="0">
                <a:latin typeface="Cardo"/>
              </a:rPr>
              <a:t>Preparing our Hearts</a:t>
            </a:r>
          </a:p>
          <a:p>
            <a:pPr>
              <a:lnSpc>
                <a:spcPct val="90000"/>
              </a:lnSpc>
            </a:pPr>
            <a:r>
              <a:rPr lang="en-CA" sz="2000" dirty="0">
                <a:latin typeface="Cardo"/>
              </a:rPr>
              <a:t>Proclamation of the Word:</a:t>
            </a:r>
            <a:br>
              <a:rPr lang="en-CA" sz="2000" dirty="0">
                <a:latin typeface="Cardo"/>
              </a:rPr>
            </a:br>
            <a:r>
              <a:rPr lang="en-CA" sz="2000" dirty="0">
                <a:latin typeface="Cardo"/>
              </a:rPr>
              <a:t>Luke 10: 30-37</a:t>
            </a:r>
            <a:br>
              <a:rPr lang="en-CA" sz="2000" dirty="0">
                <a:latin typeface="Cardo"/>
              </a:rPr>
            </a:br>
            <a:br>
              <a:rPr lang="en-CA" sz="2000" dirty="0">
                <a:latin typeface="Cardo"/>
              </a:rPr>
            </a:br>
            <a:r>
              <a:rPr lang="en-US" sz="2000" b="0" i="0" dirty="0">
                <a:effectLst/>
                <a:highlight>
                  <a:srgbClr val="FFFFFF"/>
                </a:highlight>
                <a:latin typeface="Cardo"/>
              </a:rPr>
              <a:t>Jesus replied, “A man was going down from Jerusalem to Jericho, and fell into the hands of robbers, who stripped him, beat him, and went away, leaving him half dead. Now by chance a priest was going down that road; and when he saw him, he passed by on the other side. So likewise, a Levite, when he came to the place and saw him, passed by on the other side. But a Samaritan while traveling came near him; and when he saw him, he was moved with pity. He went to him and bandaged his wounds, having poured oil and wine on them. Then he put him on his own animal, brought him to an inn, and took care of him. The next day he took out two denarii, gave them to the innkeeper, and said, ‘Take care of him; and when I come back, I will repay you whatever more you spend.’ Which of these three, do you think, was a neighbor to the man who fell into the hands of the robbers?” He said, “The one who showed him mercy.” Jesus said to him, “Go and do likewise.”</a:t>
            </a:r>
            <a:br>
              <a:rPr lang="en-CA" dirty="0">
                <a:latin typeface="Cardo"/>
              </a:rPr>
            </a:br>
            <a:br>
              <a:rPr lang="en-CA" sz="1400" dirty="0">
                <a:latin typeface="Cardo"/>
              </a:rPr>
            </a:br>
            <a:endParaRPr lang="en-US" sz="1400" b="0" i="0" dirty="0">
              <a:effectLst/>
              <a:highlight>
                <a:srgbClr val="FFFFFF"/>
              </a:highlight>
              <a:latin typeface="Cardo"/>
            </a:endParaRPr>
          </a:p>
        </p:txBody>
      </p:sp>
    </p:spTree>
    <p:extLst>
      <p:ext uri="{BB962C8B-B14F-4D97-AF65-F5344CB8AC3E}">
        <p14:creationId xmlns:p14="http://schemas.microsoft.com/office/powerpoint/2010/main" val="39384001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C4AB8-F928-D1D2-92CF-012C0DF5E1DE}"/>
              </a:ext>
            </a:extLst>
          </p:cNvPr>
          <p:cNvSpPr>
            <a:spLocks noGrp="1"/>
          </p:cNvSpPr>
          <p:nvPr>
            <p:ph type="title"/>
          </p:nvPr>
        </p:nvSpPr>
        <p:spPr>
          <a:xfrm>
            <a:off x="2849562" y="609600"/>
            <a:ext cx="6424440" cy="1320800"/>
          </a:xfrm>
        </p:spPr>
        <p:txBody>
          <a:bodyPr>
            <a:normAutofit/>
          </a:bodyPr>
          <a:lstStyle/>
          <a:p>
            <a:r>
              <a:rPr lang="en-CA" dirty="0"/>
              <a:t>Reflection</a:t>
            </a:r>
            <a:endParaRPr lang="en-CA"/>
          </a:p>
        </p:txBody>
      </p:sp>
      <p:pic>
        <p:nvPicPr>
          <p:cNvPr id="5" name="Picture 4" descr="Two people holding each other's hands">
            <a:extLst>
              <a:ext uri="{FF2B5EF4-FFF2-40B4-BE49-F238E27FC236}">
                <a16:creationId xmlns:a16="http://schemas.microsoft.com/office/drawing/2014/main" id="{1983B526-0AE7-BD4F-DAB5-F8D01458284A}"/>
              </a:ext>
            </a:extLst>
          </p:cNvPr>
          <p:cNvPicPr>
            <a:picLocks noChangeAspect="1"/>
          </p:cNvPicPr>
          <p:nvPr/>
        </p:nvPicPr>
        <p:blipFill rotWithShape="1">
          <a:blip r:embed="rId3"/>
          <a:srcRect l="37015" r="36412" b="1"/>
          <a:stretch/>
        </p:blipFill>
        <p:spPr>
          <a:xfrm>
            <a:off x="20" y="10"/>
            <a:ext cx="2734036" cy="6867719"/>
          </a:xfrm>
          <a:custGeom>
            <a:avLst/>
            <a:gdLst/>
            <a:ahLst/>
            <a:cxnLst/>
            <a:rect l="l" t="t" r="r" b="b"/>
            <a:pathLst>
              <a:path w="2734056" h="6858000">
                <a:moveTo>
                  <a:pt x="0" y="0"/>
                </a:moveTo>
                <a:lnTo>
                  <a:pt x="1674254" y="0"/>
                </a:lnTo>
                <a:lnTo>
                  <a:pt x="2734056" y="6850199"/>
                </a:lnTo>
                <a:lnTo>
                  <a:pt x="2734056" y="6858000"/>
                </a:lnTo>
                <a:lnTo>
                  <a:pt x="461457" y="6858000"/>
                </a:lnTo>
                <a:lnTo>
                  <a:pt x="0" y="4134118"/>
                </a:lnTo>
                <a:close/>
              </a:path>
            </a:pathLst>
          </a:custGeom>
        </p:spPr>
      </p:pic>
      <p:sp>
        <p:nvSpPr>
          <p:cNvPr id="9" name="Isosceles Triangle 8">
            <a:extLst>
              <a:ext uri="{FF2B5EF4-FFF2-40B4-BE49-F238E27FC236}">
                <a16:creationId xmlns:a16="http://schemas.microsoft.com/office/drawing/2014/main" id="{EB6743CF-E74B-4A3C-A785-599069DB89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13201"/>
            <a:ext cx="476655" cy="2844800"/>
          </a:xfrm>
          <a:prstGeom prst="triangle">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3" name="Content Placeholder 2">
            <a:extLst>
              <a:ext uri="{FF2B5EF4-FFF2-40B4-BE49-F238E27FC236}">
                <a16:creationId xmlns:a16="http://schemas.microsoft.com/office/drawing/2014/main" id="{DCBDC24A-B3B5-E100-9F01-473DD82A12F1}"/>
              </a:ext>
            </a:extLst>
          </p:cNvPr>
          <p:cNvSpPr>
            <a:spLocks noGrp="1"/>
          </p:cNvSpPr>
          <p:nvPr>
            <p:ph idx="1"/>
          </p:nvPr>
        </p:nvSpPr>
        <p:spPr>
          <a:xfrm>
            <a:off x="2397211" y="1433384"/>
            <a:ext cx="7834183" cy="5214551"/>
          </a:xfrm>
        </p:spPr>
        <p:txBody>
          <a:bodyPr>
            <a:noAutofit/>
          </a:bodyPr>
          <a:lstStyle/>
          <a:p>
            <a:pPr marL="0" indent="0">
              <a:buNone/>
            </a:pPr>
            <a:r>
              <a:rPr lang="en-US" sz="2400" b="1" dirty="0">
                <a:solidFill>
                  <a:schemeClr val="accent2">
                    <a:lumMod val="50000"/>
                  </a:schemeClr>
                </a:solidFill>
                <a:latin typeface="Cardo"/>
              </a:rPr>
              <a:t>Guiding questions:</a:t>
            </a:r>
          </a:p>
          <a:p>
            <a:pPr>
              <a:buFont typeface="+mj-lt"/>
              <a:buAutoNum type="arabicPeriod"/>
            </a:pPr>
            <a:r>
              <a:rPr lang="en-US" sz="2400" dirty="0">
                <a:latin typeface="Cardo"/>
              </a:rPr>
              <a:t>The Samaritan knew where to find resources to assist the man who had been beaten. Where would you go to find resources to help your </a:t>
            </a:r>
            <a:r>
              <a:rPr lang="en-US" sz="2400" dirty="0" err="1">
                <a:latin typeface="Cardo"/>
              </a:rPr>
              <a:t>neighbour</a:t>
            </a:r>
            <a:r>
              <a:rPr lang="en-US" sz="2400" dirty="0">
                <a:latin typeface="Cardo"/>
              </a:rPr>
              <a:t>? </a:t>
            </a:r>
          </a:p>
          <a:p>
            <a:pPr>
              <a:buFont typeface="+mj-lt"/>
              <a:buAutoNum type="arabicPeriod"/>
            </a:pPr>
            <a:r>
              <a:rPr lang="en-US" sz="2400" dirty="0">
                <a:latin typeface="Cardo"/>
              </a:rPr>
              <a:t>Who is your </a:t>
            </a:r>
            <a:r>
              <a:rPr lang="en-US" sz="2400" dirty="0" err="1">
                <a:latin typeface="Cardo"/>
              </a:rPr>
              <a:t>neighbour</a:t>
            </a:r>
            <a:r>
              <a:rPr lang="en-US" sz="2400" dirty="0">
                <a:latin typeface="Cardo"/>
              </a:rPr>
              <a:t>? How can you show them mercy even in times of disagreement and conflict? </a:t>
            </a:r>
          </a:p>
          <a:p>
            <a:pPr>
              <a:buFont typeface="+mj-lt"/>
              <a:buAutoNum type="arabicPeriod"/>
            </a:pPr>
            <a:r>
              <a:rPr lang="en-US" sz="2400" dirty="0">
                <a:latin typeface="Cardo"/>
              </a:rPr>
              <a:t>What kind of care are we called to give our </a:t>
            </a:r>
            <a:r>
              <a:rPr lang="en-US" sz="2400" dirty="0" err="1">
                <a:latin typeface="Cardo"/>
              </a:rPr>
              <a:t>neighbour</a:t>
            </a:r>
            <a:r>
              <a:rPr lang="en-US" sz="2400" dirty="0">
                <a:latin typeface="Cardo"/>
              </a:rPr>
              <a:t>? </a:t>
            </a:r>
          </a:p>
          <a:p>
            <a:pPr>
              <a:buFont typeface="+mj-lt"/>
              <a:buAutoNum type="arabicPeriod"/>
            </a:pPr>
            <a:r>
              <a:rPr lang="en-US" sz="2400" dirty="0">
                <a:latin typeface="Cardo"/>
              </a:rPr>
              <a:t>How does your community (parish, neighbourhood, local schools, etc.) reach out to care for its neighbours, especially those who are sick and passing on to eternal life? Share some examples.</a:t>
            </a:r>
          </a:p>
          <a:p>
            <a:pPr marL="0" indent="0" algn="ctr">
              <a:buNone/>
            </a:pPr>
            <a:r>
              <a:rPr lang="en-US" sz="2400" b="1" dirty="0">
                <a:solidFill>
                  <a:schemeClr val="accent2">
                    <a:lumMod val="50000"/>
                  </a:schemeClr>
                </a:solidFill>
                <a:latin typeface="Cardo"/>
              </a:rPr>
              <a:t>personal- small group - large group </a:t>
            </a:r>
            <a:endParaRPr lang="en-CA" sz="2400" dirty="0">
              <a:latin typeface="Cardo"/>
            </a:endParaRPr>
          </a:p>
        </p:txBody>
      </p:sp>
    </p:spTree>
    <p:extLst>
      <p:ext uri="{BB962C8B-B14F-4D97-AF65-F5344CB8AC3E}">
        <p14:creationId xmlns:p14="http://schemas.microsoft.com/office/powerpoint/2010/main" val="3200080244"/>
      </p:ext>
    </p:extLst>
  </p:cSld>
  <p:clrMapOvr>
    <a:masterClrMapping/>
  </p:clrMapOvr>
</p:sld>
</file>

<file path=ppt/theme/theme1.xml><?xml version="1.0" encoding="utf-8"?>
<a:theme xmlns:a="http://schemas.openxmlformats.org/drawingml/2006/main" name="Facet">
  <a:themeElements>
    <a:clrScheme name="Custom 19">
      <a:dk1>
        <a:sysClr val="windowText" lastClr="000000"/>
      </a:dk1>
      <a:lt1>
        <a:sysClr val="window" lastClr="FFFFFF"/>
      </a:lt1>
      <a:dk2>
        <a:srgbClr val="775F55"/>
      </a:dk2>
      <a:lt2>
        <a:srgbClr val="EBDDC3"/>
      </a:lt2>
      <a:accent1>
        <a:srgbClr val="548BB7"/>
      </a:accent1>
      <a:accent2>
        <a:srgbClr val="FAD372"/>
      </a:accent2>
      <a:accent3>
        <a:srgbClr val="A5AB81"/>
      </a:accent3>
      <a:accent4>
        <a:srgbClr val="B85B22"/>
      </a:accent4>
      <a:accent5>
        <a:srgbClr val="7BA79D"/>
      </a:accent5>
      <a:accent6>
        <a:srgbClr val="968C8C"/>
      </a:accent6>
      <a:hlink>
        <a:srgbClr val="F7B615"/>
      </a:hlink>
      <a:folHlink>
        <a:srgbClr val="704404"/>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Facet</Template>
  <TotalTime>907</TotalTime>
  <Words>2610</Words>
  <Application>Microsoft Office PowerPoint</Application>
  <PresentationFormat>Widescreen</PresentationFormat>
  <Paragraphs>199</Paragraphs>
  <Slides>22</Slides>
  <Notes>20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22</vt:i4>
      </vt:variant>
    </vt:vector>
  </HeadingPairs>
  <TitlesOfParts>
    <vt:vector size="32" baseType="lpstr">
      <vt:lpstr>Aptos</vt:lpstr>
      <vt:lpstr>Arial</vt:lpstr>
      <vt:lpstr>Cardo</vt:lpstr>
      <vt:lpstr>Comic Sans MS</vt:lpstr>
      <vt:lpstr>Courier New</vt:lpstr>
      <vt:lpstr>Roboto</vt:lpstr>
      <vt:lpstr>Trebuchet MS</vt:lpstr>
      <vt:lpstr>Wingdings</vt:lpstr>
      <vt:lpstr>Wingdings 3</vt:lpstr>
      <vt:lpstr>Facet</vt:lpstr>
      <vt:lpstr>WELCOME (module 4)</vt:lpstr>
      <vt:lpstr>Welcome and Introduction</vt:lpstr>
      <vt:lpstr>Opening Prayer</vt:lpstr>
      <vt:lpstr>PowerPoint Presentation</vt:lpstr>
      <vt:lpstr>The Course:  4 Modules/Sessions according the CCCB Toolkit</vt:lpstr>
      <vt:lpstr>Agenda for the Day</vt:lpstr>
      <vt:lpstr>Listening Circles –  Norms for Conversation</vt:lpstr>
      <vt:lpstr>Part 1: Experience </vt:lpstr>
      <vt:lpstr>Reflection</vt:lpstr>
      <vt:lpstr>Part 2A – New Information</vt:lpstr>
      <vt:lpstr>Reflection </vt:lpstr>
      <vt:lpstr>Break</vt:lpstr>
      <vt:lpstr>Part 2B – New Information</vt:lpstr>
      <vt:lpstr>Reflection </vt:lpstr>
      <vt:lpstr>Break</vt:lpstr>
      <vt:lpstr>Part 2C – New Information</vt:lpstr>
      <vt:lpstr>Reflection </vt:lpstr>
      <vt:lpstr>Part 3: Action</vt:lpstr>
      <vt:lpstr>Wrap-up</vt:lpstr>
      <vt:lpstr>Reminder Diocesan Invitation</vt:lpstr>
      <vt:lpstr>Closing Prayer</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Bev Pulyk</dc:creator>
  <cp:lastModifiedBy>Bev Pulyk</cp:lastModifiedBy>
  <cp:revision>5</cp:revision>
  <dcterms:created xsi:type="dcterms:W3CDTF">2024-04-14T18:07:12Z</dcterms:created>
  <dcterms:modified xsi:type="dcterms:W3CDTF">2025-08-07T03:48:05Z</dcterms:modified>
</cp:coreProperties>
</file>